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51" r:id="rId3"/>
    <p:sldId id="603" r:id="rId4"/>
    <p:sldId id="601" r:id="rId5"/>
    <p:sldId id="328" r:id="rId6"/>
    <p:sldId id="308" r:id="rId7"/>
    <p:sldId id="604" r:id="rId8"/>
    <p:sldId id="549" r:id="rId9"/>
    <p:sldId id="583" r:id="rId10"/>
    <p:sldId id="608" r:id="rId11"/>
    <p:sldId id="544" r:id="rId12"/>
    <p:sldId id="606" r:id="rId13"/>
    <p:sldId id="607" r:id="rId14"/>
    <p:sldId id="322" r:id="rId15"/>
    <p:sldId id="299" r:id="rId16"/>
    <p:sldId id="29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0E243-C70F-4028-89BC-C8F4C142AF9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7AE1B5C-A6C7-4C57-996C-6A0CCD1E3C7C}">
      <dgm:prSet/>
      <dgm:spPr/>
      <dgm:t>
        <a:bodyPr/>
        <a:lstStyle/>
        <a:p>
          <a:r>
            <a:rPr lang="en-US"/>
            <a:t>Flexível</a:t>
          </a:r>
        </a:p>
      </dgm:t>
    </dgm:pt>
    <dgm:pt modelId="{80F8EF55-B370-4AA7-8D53-9A7FF68F303E}" type="parTrans" cxnId="{B49603E3-33DD-4F5F-B70F-7526280178B6}">
      <dgm:prSet/>
      <dgm:spPr/>
      <dgm:t>
        <a:bodyPr/>
        <a:lstStyle/>
        <a:p>
          <a:endParaRPr lang="en-US"/>
        </a:p>
      </dgm:t>
    </dgm:pt>
    <dgm:pt modelId="{A328716D-F401-4C38-98CA-577DB1DBB532}" type="sibTrans" cxnId="{B49603E3-33DD-4F5F-B70F-7526280178B6}">
      <dgm:prSet/>
      <dgm:spPr/>
      <dgm:t>
        <a:bodyPr/>
        <a:lstStyle/>
        <a:p>
          <a:endParaRPr lang="en-US"/>
        </a:p>
      </dgm:t>
    </dgm:pt>
    <dgm:pt modelId="{5BCF6C04-66EC-4B5B-8FD6-3BAED7EB464B}">
      <dgm:prSet/>
      <dgm:spPr/>
      <dgm:t>
        <a:bodyPr/>
        <a:lstStyle/>
        <a:p>
          <a:r>
            <a:rPr lang="en-US"/>
            <a:t>Ponto de vista que foge a racionalidade cartesiana</a:t>
          </a:r>
        </a:p>
      </dgm:t>
    </dgm:pt>
    <dgm:pt modelId="{E3EA890A-D061-4787-9C4A-0FA7CCFDDF2C}" type="parTrans" cxnId="{26F853F5-EF55-43A8-BD4D-C797B430451C}">
      <dgm:prSet/>
      <dgm:spPr/>
      <dgm:t>
        <a:bodyPr/>
        <a:lstStyle/>
        <a:p>
          <a:endParaRPr lang="en-US"/>
        </a:p>
      </dgm:t>
    </dgm:pt>
    <dgm:pt modelId="{84BF5853-D389-4B31-AE66-0F50C67D5177}" type="sibTrans" cxnId="{26F853F5-EF55-43A8-BD4D-C797B430451C}">
      <dgm:prSet/>
      <dgm:spPr/>
      <dgm:t>
        <a:bodyPr/>
        <a:lstStyle/>
        <a:p>
          <a:endParaRPr lang="en-US"/>
        </a:p>
      </dgm:t>
    </dgm:pt>
    <dgm:pt modelId="{7C701E8D-9F4A-4EBE-B45C-F9107B4AC778}">
      <dgm:prSet/>
      <dgm:spPr/>
      <dgm:t>
        <a:bodyPr/>
        <a:lstStyle/>
        <a:p>
          <a:r>
            <a:rPr lang="en-US" dirty="0" err="1"/>
            <a:t>Estar</a:t>
          </a:r>
          <a:r>
            <a:rPr lang="en-US" dirty="0"/>
            <a:t> </a:t>
          </a:r>
          <a:r>
            <a:rPr lang="en-US" dirty="0" err="1"/>
            <a:t>atento</a:t>
          </a:r>
          <a:r>
            <a:rPr lang="en-US" dirty="0"/>
            <a:t> a </a:t>
          </a:r>
          <a:r>
            <a:rPr lang="en-US" dirty="0" err="1"/>
            <a:t>si</a:t>
          </a:r>
          <a:r>
            <a:rPr lang="en-US" dirty="0"/>
            <a:t> e </a:t>
          </a:r>
          <a:r>
            <a:rPr lang="en-US" dirty="0" err="1"/>
            <a:t>ao</a:t>
          </a:r>
          <a:r>
            <a:rPr lang="en-US" dirty="0"/>
            <a:t> outro</a:t>
          </a:r>
        </a:p>
      </dgm:t>
    </dgm:pt>
    <dgm:pt modelId="{C96A8A0A-8DC3-40E7-A99A-B26EA34384A8}" type="parTrans" cxnId="{53DF4259-1E04-4F71-A560-E9EEE3576345}">
      <dgm:prSet/>
      <dgm:spPr/>
      <dgm:t>
        <a:bodyPr/>
        <a:lstStyle/>
        <a:p>
          <a:endParaRPr lang="en-US"/>
        </a:p>
      </dgm:t>
    </dgm:pt>
    <dgm:pt modelId="{9BB3C09F-816F-4BE9-A664-8441E40278CB}" type="sibTrans" cxnId="{53DF4259-1E04-4F71-A560-E9EEE3576345}">
      <dgm:prSet/>
      <dgm:spPr/>
      <dgm:t>
        <a:bodyPr/>
        <a:lstStyle/>
        <a:p>
          <a:endParaRPr lang="en-US"/>
        </a:p>
      </dgm:t>
    </dgm:pt>
    <dgm:pt modelId="{60C0F94E-A0CE-418B-A121-4A51472FA37C}">
      <dgm:prSet/>
      <dgm:spPr/>
      <dgm:t>
        <a:bodyPr/>
        <a:lstStyle/>
        <a:p>
          <a:r>
            <a:rPr lang="en-US" dirty="0" err="1"/>
            <a:t>Atento</a:t>
          </a:r>
          <a:r>
            <a:rPr lang="en-US" dirty="0"/>
            <a:t> as </a:t>
          </a:r>
          <a:r>
            <a:rPr lang="en-US" dirty="0" err="1"/>
            <a:t>ações</a:t>
          </a:r>
          <a:r>
            <a:rPr lang="en-US" dirty="0"/>
            <a:t> </a:t>
          </a:r>
          <a:r>
            <a:rPr lang="en-US" dirty="0" err="1"/>
            <a:t>coletivas</a:t>
          </a:r>
          <a:r>
            <a:rPr lang="en-US" dirty="0"/>
            <a:t> e </a:t>
          </a:r>
          <a:r>
            <a:rPr lang="en-US" dirty="0" err="1"/>
            <a:t>institucionais</a:t>
          </a:r>
          <a:r>
            <a:rPr lang="en-US" dirty="0"/>
            <a:t>, </a:t>
          </a:r>
          <a:r>
            <a:rPr lang="en-US" dirty="0" err="1"/>
            <a:t>além</a:t>
          </a:r>
          <a:r>
            <a:rPr lang="en-US" dirty="0"/>
            <a:t> das </a:t>
          </a:r>
          <a:r>
            <a:rPr lang="en-US" dirty="0" err="1"/>
            <a:t>singulares</a:t>
          </a:r>
          <a:endParaRPr lang="en-US" dirty="0"/>
        </a:p>
      </dgm:t>
    </dgm:pt>
    <dgm:pt modelId="{C470EA28-5AC7-4566-92F7-481115070424}" type="parTrans" cxnId="{63E6B205-AD9C-4033-BEEF-EFA1EEB017AC}">
      <dgm:prSet/>
      <dgm:spPr/>
      <dgm:t>
        <a:bodyPr/>
        <a:lstStyle/>
        <a:p>
          <a:endParaRPr lang="en-US"/>
        </a:p>
      </dgm:t>
    </dgm:pt>
    <dgm:pt modelId="{4FC0B9F9-40BA-429F-B1E0-6B7DC1BB10B0}" type="sibTrans" cxnId="{63E6B205-AD9C-4033-BEEF-EFA1EEB017AC}">
      <dgm:prSet/>
      <dgm:spPr/>
      <dgm:t>
        <a:bodyPr/>
        <a:lstStyle/>
        <a:p>
          <a:endParaRPr lang="en-US"/>
        </a:p>
      </dgm:t>
    </dgm:pt>
    <dgm:pt modelId="{84CBC96E-9BDB-47AE-A1AA-805B384BED1D}" type="pres">
      <dgm:prSet presAssocID="{1620E243-C70F-4028-89BC-C8F4C142AF99}" presName="Name0" presStyleCnt="0">
        <dgm:presLayoutVars>
          <dgm:dir/>
          <dgm:resizeHandles val="exact"/>
        </dgm:presLayoutVars>
      </dgm:prSet>
      <dgm:spPr/>
    </dgm:pt>
    <dgm:pt modelId="{2C78A1F8-9036-4691-9673-EF8A3F21E8D5}" type="pres">
      <dgm:prSet presAssocID="{37AE1B5C-A6C7-4C57-996C-6A0CCD1E3C7C}" presName="node" presStyleLbl="node1" presStyleIdx="0" presStyleCnt="4" custLinFactNeighborX="3869" custLinFactNeighborY="46830">
        <dgm:presLayoutVars>
          <dgm:bulletEnabled val="1"/>
        </dgm:presLayoutVars>
      </dgm:prSet>
      <dgm:spPr/>
    </dgm:pt>
    <dgm:pt modelId="{4C925327-7EFE-4BEA-9F09-18056A913CC7}" type="pres">
      <dgm:prSet presAssocID="{A328716D-F401-4C38-98CA-577DB1DBB532}" presName="sibTrans" presStyleLbl="sibTrans1D1" presStyleIdx="0" presStyleCnt="3"/>
      <dgm:spPr/>
    </dgm:pt>
    <dgm:pt modelId="{7E1165DC-A4DA-4740-A107-493E7527D59F}" type="pres">
      <dgm:prSet presAssocID="{A328716D-F401-4C38-98CA-577DB1DBB532}" presName="connectorText" presStyleLbl="sibTrans1D1" presStyleIdx="0" presStyleCnt="3"/>
      <dgm:spPr/>
    </dgm:pt>
    <dgm:pt modelId="{9EB61E4D-B11F-4546-9135-6234D6497807}" type="pres">
      <dgm:prSet presAssocID="{5BCF6C04-66EC-4B5B-8FD6-3BAED7EB464B}" presName="node" presStyleLbl="node1" presStyleIdx="1" presStyleCnt="4" custLinFactNeighborX="1667" custLinFactNeighborY="44987">
        <dgm:presLayoutVars>
          <dgm:bulletEnabled val="1"/>
        </dgm:presLayoutVars>
      </dgm:prSet>
      <dgm:spPr/>
    </dgm:pt>
    <dgm:pt modelId="{1B22EF08-A2C4-4741-9409-764874974721}" type="pres">
      <dgm:prSet presAssocID="{84BF5853-D389-4B31-AE66-0F50C67D5177}" presName="sibTrans" presStyleLbl="sibTrans1D1" presStyleIdx="1" presStyleCnt="3"/>
      <dgm:spPr/>
    </dgm:pt>
    <dgm:pt modelId="{A5866EE0-0AA1-4B53-B15F-E414C6CE198E}" type="pres">
      <dgm:prSet presAssocID="{84BF5853-D389-4B31-AE66-0F50C67D5177}" presName="connectorText" presStyleLbl="sibTrans1D1" presStyleIdx="1" presStyleCnt="3"/>
      <dgm:spPr/>
    </dgm:pt>
    <dgm:pt modelId="{7A378F6E-F01D-424A-9F07-FB53427BCBD3}" type="pres">
      <dgm:prSet presAssocID="{7C701E8D-9F4A-4EBE-B45C-F9107B4AC778}" presName="node" presStyleLbl="node1" presStyleIdx="2" presStyleCnt="4" custLinFactNeighborX="3869" custLinFactNeighborY="65513">
        <dgm:presLayoutVars>
          <dgm:bulletEnabled val="1"/>
        </dgm:presLayoutVars>
      </dgm:prSet>
      <dgm:spPr/>
    </dgm:pt>
    <dgm:pt modelId="{A2869D34-287D-4799-A8FB-FE2C43882A06}" type="pres">
      <dgm:prSet presAssocID="{9BB3C09F-816F-4BE9-A664-8441E40278CB}" presName="sibTrans" presStyleLbl="sibTrans1D1" presStyleIdx="2" presStyleCnt="3"/>
      <dgm:spPr/>
    </dgm:pt>
    <dgm:pt modelId="{6EFF2B1E-8DA9-41BC-BFAA-A77BB2A8BCCA}" type="pres">
      <dgm:prSet presAssocID="{9BB3C09F-816F-4BE9-A664-8441E40278CB}" presName="connectorText" presStyleLbl="sibTrans1D1" presStyleIdx="2" presStyleCnt="3"/>
      <dgm:spPr/>
    </dgm:pt>
    <dgm:pt modelId="{1BA72790-BAD5-46C2-B999-69B6D3EF09A7}" type="pres">
      <dgm:prSet presAssocID="{60C0F94E-A0CE-418B-A121-4A51472FA37C}" presName="node" presStyleLbl="node1" presStyleIdx="3" presStyleCnt="4" custLinFactNeighborX="405" custLinFactNeighborY="49290">
        <dgm:presLayoutVars>
          <dgm:bulletEnabled val="1"/>
        </dgm:presLayoutVars>
      </dgm:prSet>
      <dgm:spPr/>
    </dgm:pt>
  </dgm:ptLst>
  <dgm:cxnLst>
    <dgm:cxn modelId="{63E6B205-AD9C-4033-BEEF-EFA1EEB017AC}" srcId="{1620E243-C70F-4028-89BC-C8F4C142AF99}" destId="{60C0F94E-A0CE-418B-A121-4A51472FA37C}" srcOrd="3" destOrd="0" parTransId="{C470EA28-5AC7-4566-92F7-481115070424}" sibTransId="{4FC0B9F9-40BA-429F-B1E0-6B7DC1BB10B0}"/>
    <dgm:cxn modelId="{6D468420-B68E-4F9C-A285-3EDEA560FC49}" type="presOf" srcId="{7C701E8D-9F4A-4EBE-B45C-F9107B4AC778}" destId="{7A378F6E-F01D-424A-9F07-FB53427BCBD3}" srcOrd="0" destOrd="0" presId="urn:microsoft.com/office/officeart/2016/7/layout/RepeatingBendingProcessNew"/>
    <dgm:cxn modelId="{4D59D661-D80A-4DA4-AFB9-24899D36A05C}" type="presOf" srcId="{84BF5853-D389-4B31-AE66-0F50C67D5177}" destId="{1B22EF08-A2C4-4741-9409-764874974721}" srcOrd="0" destOrd="0" presId="urn:microsoft.com/office/officeart/2016/7/layout/RepeatingBendingProcessNew"/>
    <dgm:cxn modelId="{CDA04667-D08B-45A9-9E45-46FA339E2581}" type="presOf" srcId="{37AE1B5C-A6C7-4C57-996C-6A0CCD1E3C7C}" destId="{2C78A1F8-9036-4691-9673-EF8A3F21E8D5}" srcOrd="0" destOrd="0" presId="urn:microsoft.com/office/officeart/2016/7/layout/RepeatingBendingProcessNew"/>
    <dgm:cxn modelId="{B2D9054F-E52D-472D-A614-4B5D388EE312}" type="presOf" srcId="{5BCF6C04-66EC-4B5B-8FD6-3BAED7EB464B}" destId="{9EB61E4D-B11F-4546-9135-6234D6497807}" srcOrd="0" destOrd="0" presId="urn:microsoft.com/office/officeart/2016/7/layout/RepeatingBendingProcessNew"/>
    <dgm:cxn modelId="{53DF4259-1E04-4F71-A560-E9EEE3576345}" srcId="{1620E243-C70F-4028-89BC-C8F4C142AF99}" destId="{7C701E8D-9F4A-4EBE-B45C-F9107B4AC778}" srcOrd="2" destOrd="0" parTransId="{C96A8A0A-8DC3-40E7-A99A-B26EA34384A8}" sibTransId="{9BB3C09F-816F-4BE9-A664-8441E40278CB}"/>
    <dgm:cxn modelId="{C71BDD7E-B562-4F34-A153-7473BC4C7B72}" type="presOf" srcId="{84BF5853-D389-4B31-AE66-0F50C67D5177}" destId="{A5866EE0-0AA1-4B53-B15F-E414C6CE198E}" srcOrd="1" destOrd="0" presId="urn:microsoft.com/office/officeart/2016/7/layout/RepeatingBendingProcessNew"/>
    <dgm:cxn modelId="{B4DF809C-02E0-4BFC-8BA3-824F9214EF71}" type="presOf" srcId="{60C0F94E-A0CE-418B-A121-4A51472FA37C}" destId="{1BA72790-BAD5-46C2-B999-69B6D3EF09A7}" srcOrd="0" destOrd="0" presId="urn:microsoft.com/office/officeart/2016/7/layout/RepeatingBendingProcessNew"/>
    <dgm:cxn modelId="{EADA70C9-C392-4413-93BC-2ECA596CA2C1}" type="presOf" srcId="{9BB3C09F-816F-4BE9-A664-8441E40278CB}" destId="{6EFF2B1E-8DA9-41BC-BFAA-A77BB2A8BCCA}" srcOrd="1" destOrd="0" presId="urn:microsoft.com/office/officeart/2016/7/layout/RepeatingBendingProcessNew"/>
    <dgm:cxn modelId="{A1B64FCD-F051-43EB-8012-51ACEE24E6CF}" type="presOf" srcId="{A328716D-F401-4C38-98CA-577DB1DBB532}" destId="{7E1165DC-A4DA-4740-A107-493E7527D59F}" srcOrd="1" destOrd="0" presId="urn:microsoft.com/office/officeart/2016/7/layout/RepeatingBendingProcessNew"/>
    <dgm:cxn modelId="{45F2BFDA-00F5-446F-9D13-66E9394703D4}" type="presOf" srcId="{1620E243-C70F-4028-89BC-C8F4C142AF99}" destId="{84CBC96E-9BDB-47AE-A1AA-805B384BED1D}" srcOrd="0" destOrd="0" presId="urn:microsoft.com/office/officeart/2016/7/layout/RepeatingBendingProcessNew"/>
    <dgm:cxn modelId="{B49603E3-33DD-4F5F-B70F-7526280178B6}" srcId="{1620E243-C70F-4028-89BC-C8F4C142AF99}" destId="{37AE1B5C-A6C7-4C57-996C-6A0CCD1E3C7C}" srcOrd="0" destOrd="0" parTransId="{80F8EF55-B370-4AA7-8D53-9A7FF68F303E}" sibTransId="{A328716D-F401-4C38-98CA-577DB1DBB532}"/>
    <dgm:cxn modelId="{F33765F1-89C6-47A9-96BA-1B2BF189BFEF}" type="presOf" srcId="{9BB3C09F-816F-4BE9-A664-8441E40278CB}" destId="{A2869D34-287D-4799-A8FB-FE2C43882A06}" srcOrd="0" destOrd="0" presId="urn:microsoft.com/office/officeart/2016/7/layout/RepeatingBendingProcessNew"/>
    <dgm:cxn modelId="{26F853F5-EF55-43A8-BD4D-C797B430451C}" srcId="{1620E243-C70F-4028-89BC-C8F4C142AF99}" destId="{5BCF6C04-66EC-4B5B-8FD6-3BAED7EB464B}" srcOrd="1" destOrd="0" parTransId="{E3EA890A-D061-4787-9C4A-0FA7CCFDDF2C}" sibTransId="{84BF5853-D389-4B31-AE66-0F50C67D5177}"/>
    <dgm:cxn modelId="{156660FD-6528-43BC-9281-EB9CC92F12B8}" type="presOf" srcId="{A328716D-F401-4C38-98CA-577DB1DBB532}" destId="{4C925327-7EFE-4BEA-9F09-18056A913CC7}" srcOrd="0" destOrd="0" presId="urn:microsoft.com/office/officeart/2016/7/layout/RepeatingBendingProcessNew"/>
    <dgm:cxn modelId="{E05C5637-2A98-4FF3-8942-F3785870C803}" type="presParOf" srcId="{84CBC96E-9BDB-47AE-A1AA-805B384BED1D}" destId="{2C78A1F8-9036-4691-9673-EF8A3F21E8D5}" srcOrd="0" destOrd="0" presId="urn:microsoft.com/office/officeart/2016/7/layout/RepeatingBendingProcessNew"/>
    <dgm:cxn modelId="{63C14A07-4FC3-44AC-A4EC-110AA611F6A0}" type="presParOf" srcId="{84CBC96E-9BDB-47AE-A1AA-805B384BED1D}" destId="{4C925327-7EFE-4BEA-9F09-18056A913CC7}" srcOrd="1" destOrd="0" presId="urn:microsoft.com/office/officeart/2016/7/layout/RepeatingBendingProcessNew"/>
    <dgm:cxn modelId="{4665A412-158F-41DD-B0A3-42A6851441EA}" type="presParOf" srcId="{4C925327-7EFE-4BEA-9F09-18056A913CC7}" destId="{7E1165DC-A4DA-4740-A107-493E7527D59F}" srcOrd="0" destOrd="0" presId="urn:microsoft.com/office/officeart/2016/7/layout/RepeatingBendingProcessNew"/>
    <dgm:cxn modelId="{5BA2185B-74C7-4FE8-ACF3-83EB36C51506}" type="presParOf" srcId="{84CBC96E-9BDB-47AE-A1AA-805B384BED1D}" destId="{9EB61E4D-B11F-4546-9135-6234D6497807}" srcOrd="2" destOrd="0" presId="urn:microsoft.com/office/officeart/2016/7/layout/RepeatingBendingProcessNew"/>
    <dgm:cxn modelId="{A11DF6CA-7494-4EF6-A4B9-930B2702796C}" type="presParOf" srcId="{84CBC96E-9BDB-47AE-A1AA-805B384BED1D}" destId="{1B22EF08-A2C4-4741-9409-764874974721}" srcOrd="3" destOrd="0" presId="urn:microsoft.com/office/officeart/2016/7/layout/RepeatingBendingProcessNew"/>
    <dgm:cxn modelId="{05C63D8C-E08F-4632-B84F-580E952B5BF9}" type="presParOf" srcId="{1B22EF08-A2C4-4741-9409-764874974721}" destId="{A5866EE0-0AA1-4B53-B15F-E414C6CE198E}" srcOrd="0" destOrd="0" presId="urn:microsoft.com/office/officeart/2016/7/layout/RepeatingBendingProcessNew"/>
    <dgm:cxn modelId="{DC81D9A2-C6A8-40C5-9971-5FAEEC98B2F4}" type="presParOf" srcId="{84CBC96E-9BDB-47AE-A1AA-805B384BED1D}" destId="{7A378F6E-F01D-424A-9F07-FB53427BCBD3}" srcOrd="4" destOrd="0" presId="urn:microsoft.com/office/officeart/2016/7/layout/RepeatingBendingProcessNew"/>
    <dgm:cxn modelId="{0E0B48E5-A54B-45DD-AA7F-864A69F8F369}" type="presParOf" srcId="{84CBC96E-9BDB-47AE-A1AA-805B384BED1D}" destId="{A2869D34-287D-4799-A8FB-FE2C43882A06}" srcOrd="5" destOrd="0" presId="urn:microsoft.com/office/officeart/2016/7/layout/RepeatingBendingProcessNew"/>
    <dgm:cxn modelId="{1D080DFF-8E4D-4147-A83E-304A887D49D8}" type="presParOf" srcId="{A2869D34-287D-4799-A8FB-FE2C43882A06}" destId="{6EFF2B1E-8DA9-41BC-BFAA-A77BB2A8BCCA}" srcOrd="0" destOrd="0" presId="urn:microsoft.com/office/officeart/2016/7/layout/RepeatingBendingProcessNew"/>
    <dgm:cxn modelId="{4D218D8E-34B1-42F9-80E7-FD59B8615B0E}" type="presParOf" srcId="{84CBC96E-9BDB-47AE-A1AA-805B384BED1D}" destId="{1BA72790-BAD5-46C2-B999-69B6D3EF09A7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25327-7EFE-4BEA-9F09-18056A913CC7}">
      <dsp:nvSpPr>
        <dsp:cNvPr id="0" name=""/>
        <dsp:cNvSpPr/>
      </dsp:nvSpPr>
      <dsp:spPr>
        <a:xfrm>
          <a:off x="2149994" y="1632454"/>
          <a:ext cx="366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8617"/>
              </a:moveTo>
              <a:lnTo>
                <a:pt x="200358" y="68617"/>
              </a:lnTo>
              <a:lnTo>
                <a:pt x="200358" y="45720"/>
              </a:lnTo>
              <a:lnTo>
                <a:pt x="36651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3308" y="1675793"/>
        <a:ext cx="19888" cy="4762"/>
      </dsp:txXfrm>
    </dsp:sp>
    <dsp:sp modelId="{2C78A1F8-9036-4691-9673-EF8A3F21E8D5}">
      <dsp:nvSpPr>
        <dsp:cNvPr id="0" name=""/>
        <dsp:cNvSpPr/>
      </dsp:nvSpPr>
      <dsp:spPr>
        <a:xfrm>
          <a:off x="81085" y="1079859"/>
          <a:ext cx="2070709" cy="1242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66" tIns="106507" rIns="101466" bIns="10650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Flexível</a:t>
          </a:r>
        </a:p>
      </dsp:txBody>
      <dsp:txXfrm>
        <a:off x="81085" y="1079859"/>
        <a:ext cx="2070709" cy="1242425"/>
      </dsp:txXfrm>
    </dsp:sp>
    <dsp:sp modelId="{1B22EF08-A2C4-4741-9409-764874974721}">
      <dsp:nvSpPr>
        <dsp:cNvPr id="0" name=""/>
        <dsp:cNvSpPr/>
      </dsp:nvSpPr>
      <dsp:spPr>
        <a:xfrm>
          <a:off x="1116440" y="2297587"/>
          <a:ext cx="2467826" cy="384765"/>
        </a:xfrm>
        <a:custGeom>
          <a:avLst/>
          <a:gdLst/>
          <a:ahLst/>
          <a:cxnLst/>
          <a:rect l="0" t="0" r="0" b="0"/>
          <a:pathLst>
            <a:path>
              <a:moveTo>
                <a:pt x="2467826" y="0"/>
              </a:moveTo>
              <a:lnTo>
                <a:pt x="2467826" y="209482"/>
              </a:lnTo>
              <a:lnTo>
                <a:pt x="0" y="209482"/>
              </a:lnTo>
              <a:lnTo>
                <a:pt x="0" y="384765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87789" y="2487588"/>
        <a:ext cx="125126" cy="4762"/>
      </dsp:txXfrm>
    </dsp:sp>
    <dsp:sp modelId="{9EB61E4D-B11F-4546-9135-6234D6497807}">
      <dsp:nvSpPr>
        <dsp:cNvPr id="0" name=""/>
        <dsp:cNvSpPr/>
      </dsp:nvSpPr>
      <dsp:spPr>
        <a:xfrm>
          <a:off x="2548911" y="1056961"/>
          <a:ext cx="2070709" cy="1242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66" tIns="106507" rIns="101466" bIns="10650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Ponto de vista que foge a racionalidade cartesiana</a:t>
          </a:r>
        </a:p>
      </dsp:txBody>
      <dsp:txXfrm>
        <a:off x="2548911" y="1056961"/>
        <a:ext cx="2070709" cy="1242425"/>
      </dsp:txXfrm>
    </dsp:sp>
    <dsp:sp modelId="{A2869D34-287D-4799-A8FB-FE2C43882A06}">
      <dsp:nvSpPr>
        <dsp:cNvPr id="0" name=""/>
        <dsp:cNvSpPr/>
      </dsp:nvSpPr>
      <dsp:spPr>
        <a:xfrm>
          <a:off x="2149994" y="3290245"/>
          <a:ext cx="366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6517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23325" y="3333583"/>
        <a:ext cx="19855" cy="4762"/>
      </dsp:txXfrm>
    </dsp:sp>
    <dsp:sp modelId="{7A378F6E-F01D-424A-9F07-FB53427BCBD3}">
      <dsp:nvSpPr>
        <dsp:cNvPr id="0" name=""/>
        <dsp:cNvSpPr/>
      </dsp:nvSpPr>
      <dsp:spPr>
        <a:xfrm>
          <a:off x="81085" y="2714752"/>
          <a:ext cx="2070709" cy="1242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66" tIns="106507" rIns="101466" bIns="10650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Estar</a:t>
          </a:r>
          <a:r>
            <a:rPr lang="en-US" sz="1800" kern="1200" dirty="0"/>
            <a:t> </a:t>
          </a:r>
          <a:r>
            <a:rPr lang="en-US" sz="1800" kern="1200" dirty="0" err="1"/>
            <a:t>atento</a:t>
          </a:r>
          <a:r>
            <a:rPr lang="en-US" sz="1800" kern="1200" dirty="0"/>
            <a:t> a </a:t>
          </a:r>
          <a:r>
            <a:rPr lang="en-US" sz="1800" kern="1200" dirty="0" err="1"/>
            <a:t>si</a:t>
          </a:r>
          <a:r>
            <a:rPr lang="en-US" sz="1800" kern="1200" dirty="0"/>
            <a:t> e </a:t>
          </a:r>
          <a:r>
            <a:rPr lang="en-US" sz="1800" kern="1200" dirty="0" err="1"/>
            <a:t>ao</a:t>
          </a:r>
          <a:r>
            <a:rPr lang="en-US" sz="1800" kern="1200" dirty="0"/>
            <a:t> outro</a:t>
          </a:r>
        </a:p>
      </dsp:txBody>
      <dsp:txXfrm>
        <a:off x="81085" y="2714752"/>
        <a:ext cx="2070709" cy="1242425"/>
      </dsp:txXfrm>
    </dsp:sp>
    <dsp:sp modelId="{1BA72790-BAD5-46C2-B999-69B6D3EF09A7}">
      <dsp:nvSpPr>
        <dsp:cNvPr id="0" name=""/>
        <dsp:cNvSpPr/>
      </dsp:nvSpPr>
      <dsp:spPr>
        <a:xfrm>
          <a:off x="2548911" y="2714752"/>
          <a:ext cx="2070709" cy="12424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466" tIns="106507" rIns="101466" bIns="106507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Atento</a:t>
          </a:r>
          <a:r>
            <a:rPr lang="en-US" sz="1800" kern="1200" dirty="0"/>
            <a:t> as </a:t>
          </a:r>
          <a:r>
            <a:rPr lang="en-US" sz="1800" kern="1200" dirty="0" err="1"/>
            <a:t>ações</a:t>
          </a:r>
          <a:r>
            <a:rPr lang="en-US" sz="1800" kern="1200" dirty="0"/>
            <a:t> </a:t>
          </a:r>
          <a:r>
            <a:rPr lang="en-US" sz="1800" kern="1200" dirty="0" err="1"/>
            <a:t>coletivas</a:t>
          </a:r>
          <a:r>
            <a:rPr lang="en-US" sz="1800" kern="1200" dirty="0"/>
            <a:t> e </a:t>
          </a:r>
          <a:r>
            <a:rPr lang="en-US" sz="1800" kern="1200" dirty="0" err="1"/>
            <a:t>institucionais</a:t>
          </a:r>
          <a:r>
            <a:rPr lang="en-US" sz="1800" kern="1200" dirty="0"/>
            <a:t>, </a:t>
          </a:r>
          <a:r>
            <a:rPr lang="en-US" sz="1800" kern="1200" dirty="0" err="1"/>
            <a:t>além</a:t>
          </a:r>
          <a:r>
            <a:rPr lang="en-US" sz="1800" kern="1200" dirty="0"/>
            <a:t> das </a:t>
          </a:r>
          <a:r>
            <a:rPr lang="en-US" sz="1800" kern="1200" dirty="0" err="1"/>
            <a:t>singulares</a:t>
          </a:r>
          <a:endParaRPr lang="en-US" sz="1800" kern="1200" dirty="0"/>
        </a:p>
      </dsp:txBody>
      <dsp:txXfrm>
        <a:off x="2548911" y="2714752"/>
        <a:ext cx="2070709" cy="1242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0B9F8-26B6-45D3-99BD-8357E729AF2D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5B638-3F44-466C-B7F6-EF5261E62A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73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>
            <a:extLst>
              <a:ext uri="{FF2B5EF4-FFF2-40B4-BE49-F238E27FC236}">
                <a16:creationId xmlns:a16="http://schemas.microsoft.com/office/drawing/2014/main" id="{0370B103-A9A1-438C-AD91-7A3B78630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>
            <a:extLst>
              <a:ext uri="{FF2B5EF4-FFF2-40B4-BE49-F238E27FC236}">
                <a16:creationId xmlns:a16="http://schemas.microsoft.com/office/drawing/2014/main" id="{7A24E11F-F059-4548-84FC-F6F658FF3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481F5970-92A1-4A39-86C4-CA6661928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FFD557-10F4-49AC-9D80-6F39D0DB2E8C}" type="slidenum">
              <a:rPr kumimoji="0" lang="en-US" alt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0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0B2B59D2-494A-4925-886A-4157866401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52360C32-A970-498C-94AB-17DDDDC58C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3FA8C874-F091-4E62-ADC2-35F5B9F64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F97E0-666D-4816-858D-23E2D202E2F6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9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69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30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3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36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26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26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99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7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24A06-D7F1-4F1B-A80F-73D221982306}" type="datetimeFigureOut">
              <a:rPr lang="pt-BR" smtClean="0"/>
              <a:t>13/08/2021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8414F-E465-4868-8523-401FA08BAB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4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informasus.ufscar.br/saude-mental-e-covid-19-as-dimensoes-psicossociais-da-pandemia/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creativecommons.org/licenses/by-nc-sa/3.0/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DB2A70-03BE-4942-B43D-300FE5E06A1E}"/>
              </a:ext>
            </a:extLst>
          </p:cNvPr>
          <p:cNvSpPr txBox="1">
            <a:spLocks/>
          </p:cNvSpPr>
          <p:nvPr/>
        </p:nvSpPr>
        <p:spPr bwMode="auto">
          <a:xfrm>
            <a:off x="2394708" y="5920249"/>
            <a:ext cx="5834738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ED1C2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cap="all" dirty="0" err="1">
                <a:solidFill>
                  <a:schemeClr val="tx1"/>
                </a:solidFill>
              </a:rPr>
              <a:t>Dr</a:t>
            </a:r>
            <a:r>
              <a:rPr lang="pt-BR" cap="all" dirty="0">
                <a:solidFill>
                  <a:schemeClr val="tx1"/>
                </a:solidFill>
              </a:rPr>
              <a:t>ª Débora </a:t>
            </a:r>
            <a:r>
              <a:rPr lang="pt-BR" cap="all" dirty="0" err="1">
                <a:solidFill>
                  <a:schemeClr val="tx1"/>
                </a:solidFill>
              </a:rPr>
              <a:t>noal</a:t>
            </a:r>
            <a:r>
              <a:rPr lang="pt-BR" cap="all" dirty="0">
                <a:solidFill>
                  <a:schemeClr val="tx1"/>
                </a:solidFill>
              </a:rPr>
              <a:t> – Fiocruz </a:t>
            </a:r>
            <a:endParaRPr lang="pt-BR" altLang="pt-BR" sz="3200" i="1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451E02-DFDD-45C4-B10D-8BC826C0161B}"/>
              </a:ext>
            </a:extLst>
          </p:cNvPr>
          <p:cNvSpPr txBox="1"/>
          <p:nvPr/>
        </p:nvSpPr>
        <p:spPr>
          <a:xfrm>
            <a:off x="1573161" y="2577351"/>
            <a:ext cx="78166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mental dos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trabalhadores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Covid-19: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iniciativas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possíveis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seus</a:t>
            </a:r>
            <a:r>
              <a:rPr lang="en-CA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</a:t>
            </a:r>
            <a:endParaRPr lang="en-CA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>
            <a:extLst>
              <a:ext uri="{FF2B5EF4-FFF2-40B4-BE49-F238E27FC236}">
                <a16:creationId xmlns:a16="http://schemas.microsoft.com/office/drawing/2014/main" id="{92FD334E-224E-4C43-A4AD-201207835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557" y="4221089"/>
            <a:ext cx="3504210" cy="838831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altLang="pt-BR" sz="3000" dirty="0" err="1">
                <a:solidFill>
                  <a:srgbClr val="000000"/>
                </a:solidFill>
              </a:rPr>
              <a:t>Recomendações</a:t>
            </a:r>
            <a:r>
              <a:rPr lang="en-US" altLang="pt-BR" sz="3000" dirty="0">
                <a:solidFill>
                  <a:srgbClr val="000000"/>
                </a:solidFill>
              </a:rPr>
              <a:t> e </a:t>
            </a:r>
            <a:r>
              <a:rPr lang="en-US" altLang="pt-BR" sz="3000" dirty="0" err="1">
                <a:solidFill>
                  <a:srgbClr val="000000"/>
                </a:solidFill>
              </a:rPr>
              <a:t>orientações</a:t>
            </a:r>
            <a:r>
              <a:rPr lang="en-US" altLang="pt-BR" sz="3000" dirty="0">
                <a:solidFill>
                  <a:srgbClr val="000000"/>
                </a:solidFill>
              </a:rPr>
              <a:t> </a:t>
            </a:r>
            <a:r>
              <a:rPr lang="en-US" altLang="pt-BR" sz="3000" dirty="0" err="1">
                <a:solidFill>
                  <a:srgbClr val="000000"/>
                </a:solidFill>
              </a:rPr>
              <a:t>em</a:t>
            </a:r>
            <a:r>
              <a:rPr lang="en-US" altLang="pt-BR" sz="3000" dirty="0">
                <a:solidFill>
                  <a:srgbClr val="000000"/>
                </a:solidFill>
              </a:rPr>
              <a:t> </a:t>
            </a:r>
            <a:r>
              <a:rPr lang="en-US" altLang="pt-BR" sz="3000" dirty="0" err="1">
                <a:solidFill>
                  <a:srgbClr val="000000"/>
                </a:solidFill>
              </a:rPr>
              <a:t>saúde</a:t>
            </a:r>
            <a:r>
              <a:rPr lang="en-US" altLang="pt-BR" sz="3000" dirty="0">
                <a:solidFill>
                  <a:srgbClr val="000000"/>
                </a:solidFill>
              </a:rPr>
              <a:t> mental e </a:t>
            </a:r>
            <a:r>
              <a:rPr lang="en-US" altLang="pt-BR" sz="3000" dirty="0" err="1">
                <a:solidFill>
                  <a:srgbClr val="000000"/>
                </a:solidFill>
              </a:rPr>
              <a:t>atenção</a:t>
            </a:r>
            <a:r>
              <a:rPr lang="en-US" altLang="pt-BR" sz="3000" dirty="0">
                <a:solidFill>
                  <a:srgbClr val="000000"/>
                </a:solidFill>
              </a:rPr>
              <a:t> </a:t>
            </a:r>
            <a:r>
              <a:rPr lang="en-US" altLang="pt-BR" sz="3000" dirty="0" err="1">
                <a:solidFill>
                  <a:srgbClr val="000000"/>
                </a:solidFill>
              </a:rPr>
              <a:t>psicossocial</a:t>
            </a:r>
            <a:r>
              <a:rPr lang="en-US" altLang="pt-BR" sz="3000" dirty="0">
                <a:solidFill>
                  <a:srgbClr val="000000"/>
                </a:solidFill>
              </a:rPr>
              <a:t> </a:t>
            </a:r>
            <a:r>
              <a:rPr lang="en-US" altLang="pt-BR" sz="3000" dirty="0" err="1">
                <a:solidFill>
                  <a:srgbClr val="000000"/>
                </a:solidFill>
              </a:rPr>
              <a:t>na</a:t>
            </a:r>
            <a:r>
              <a:rPr lang="en-US" altLang="pt-BR" sz="3000" dirty="0">
                <a:solidFill>
                  <a:srgbClr val="000000"/>
                </a:solidFill>
              </a:rPr>
              <a:t> Covid-19</a:t>
            </a:r>
          </a:p>
        </p:txBody>
      </p:sp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C927043B-132C-40E9-9BF9-8F5036B6F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6" r="30228" b="2"/>
          <a:stretch/>
        </p:blipFill>
        <p:spPr bwMode="auto">
          <a:xfrm>
            <a:off x="7032105" y="2211022"/>
            <a:ext cx="2796911" cy="429137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A7FAAE83-00C4-465B-B821-4386B0813D37}"/>
              </a:ext>
            </a:extLst>
          </p:cNvPr>
          <p:cNvSpPr/>
          <p:nvPr/>
        </p:nvSpPr>
        <p:spPr>
          <a:xfrm>
            <a:off x="1524000" y="355601"/>
            <a:ext cx="9144000" cy="10080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600" dirty="0">
                <a:solidFill>
                  <a:sysClr val="windowText" lastClr="000000"/>
                </a:solidFill>
                <a:latin typeface="Calibri"/>
              </a:rPr>
              <a:t>LIVRO PUBLICADO</a:t>
            </a:r>
            <a:endParaRPr lang="pt-BR" sz="36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719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20B2214-96BA-4CDE-BB9B-39D9655B18D2}"/>
              </a:ext>
            </a:extLst>
          </p:cNvPr>
          <p:cNvSpPr/>
          <p:nvPr/>
        </p:nvSpPr>
        <p:spPr>
          <a:xfrm>
            <a:off x="1524000" y="190501"/>
            <a:ext cx="9144000" cy="7902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4400" dirty="0">
                <a:solidFill>
                  <a:sysClr val="windowText" lastClr="000000"/>
                </a:solidFill>
              </a:rPr>
              <a:t>Produção de vídeos</a:t>
            </a:r>
            <a:endParaRPr lang="pt-BR" sz="4400" b="1" dirty="0">
              <a:solidFill>
                <a:sysClr val="windowText" lastClr="000000"/>
              </a:solidFill>
            </a:endParaRPr>
          </a:p>
        </p:txBody>
      </p:sp>
      <p:pic>
        <p:nvPicPr>
          <p:cNvPr id="12291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953362BE-65F6-42EB-9A62-2A565C9D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31100" r="3160" b="8002"/>
          <a:stretch>
            <a:fillRect/>
          </a:stretch>
        </p:blipFill>
        <p:spPr bwMode="auto">
          <a:xfrm>
            <a:off x="4943872" y="2163764"/>
            <a:ext cx="5184576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24E152F-4862-48C5-9095-C98B9640CD8A}"/>
              </a:ext>
            </a:extLst>
          </p:cNvPr>
          <p:cNvSpPr/>
          <p:nvPr/>
        </p:nvSpPr>
        <p:spPr>
          <a:xfrm>
            <a:off x="1526434" y="980730"/>
            <a:ext cx="2553343" cy="591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b="1" dirty="0"/>
              <a:t>4 PROGRAMAS CONEXÃO </a:t>
            </a:r>
            <a:endParaRPr lang="pt-BR" b="1" dirty="0"/>
          </a:p>
        </p:txBody>
      </p:sp>
      <p:pic>
        <p:nvPicPr>
          <p:cNvPr id="12293" name="Imagem 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C95FAC2F-3ECA-4A91-8BDB-C8B528CE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40550" r="5113" b="23750"/>
          <a:stretch>
            <a:fillRect/>
          </a:stretch>
        </p:blipFill>
        <p:spPr bwMode="auto">
          <a:xfrm>
            <a:off x="1811339" y="2133600"/>
            <a:ext cx="29368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815B39A-500D-4542-A762-A48E7F635F64}"/>
              </a:ext>
            </a:extLst>
          </p:cNvPr>
          <p:cNvSpPr/>
          <p:nvPr/>
        </p:nvSpPr>
        <p:spPr>
          <a:xfrm>
            <a:off x="4870450" y="980730"/>
            <a:ext cx="2451100" cy="591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b="1" dirty="0"/>
              <a:t>20 VIDEO-AULAS + 8 VIDEOS CURTOS </a:t>
            </a:r>
            <a:endParaRPr lang="pt-BR" b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442742B-C313-48D0-BA3F-5D3675DB30EA}"/>
              </a:ext>
            </a:extLst>
          </p:cNvPr>
          <p:cNvSpPr/>
          <p:nvPr/>
        </p:nvSpPr>
        <p:spPr>
          <a:xfrm>
            <a:off x="8157912" y="980730"/>
            <a:ext cx="2510088" cy="591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b="1" dirty="0"/>
              <a:t>1 documentário: </a:t>
            </a:r>
            <a:r>
              <a:rPr lang="pt-BR" altLang="pt-BR" sz="1200" b="1" dirty="0"/>
              <a:t>“SMAPS EM DESASTRES E PANDEMIAS</a:t>
            </a:r>
            <a:r>
              <a:rPr lang="pt-BR" altLang="pt-BR" b="1" dirty="0"/>
              <a:t>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60537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485428F-9632-48A1-8681-41B17382C9EB}"/>
              </a:ext>
            </a:extLst>
          </p:cNvPr>
          <p:cNvSpPr/>
          <p:nvPr/>
        </p:nvSpPr>
        <p:spPr>
          <a:xfrm>
            <a:off x="1950053" y="2348880"/>
            <a:ext cx="4001933" cy="4293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/>
              <a:defRPr/>
            </a:pPr>
            <a:r>
              <a:rPr lang="pt-BR" sz="2800" b="1" dirty="0">
                <a:solidFill>
                  <a:sysClr val="windowText" lastClr="000000"/>
                </a:solidFill>
              </a:rPr>
              <a:t>Cuidados paliativos</a:t>
            </a:r>
          </a:p>
          <a:p>
            <a:pPr marL="342900" indent="-342900">
              <a:buAutoNum type="arabicPeriod"/>
              <a:defRPr/>
            </a:pPr>
            <a:r>
              <a:rPr lang="pt-BR" sz="2800" b="1" dirty="0">
                <a:solidFill>
                  <a:sysClr val="windowText" lastClr="000000"/>
                </a:solidFill>
              </a:rPr>
              <a:t>Quarentena </a:t>
            </a:r>
          </a:p>
          <a:p>
            <a:pPr marL="342900" indent="-342900">
              <a:buAutoNum type="arabicPeriod"/>
              <a:defRPr/>
            </a:pPr>
            <a:r>
              <a:rPr lang="pt-BR" sz="2800" b="1" dirty="0">
                <a:solidFill>
                  <a:sysClr val="windowText" lastClr="000000"/>
                </a:solidFill>
              </a:rPr>
              <a:t>Crianças</a:t>
            </a:r>
          </a:p>
          <a:p>
            <a:pPr marL="342900" indent="-342900">
              <a:buAutoNum type="arabicPeriod"/>
              <a:defRPr/>
            </a:pPr>
            <a:r>
              <a:rPr lang="pt-BR" sz="2800" b="1" dirty="0">
                <a:solidFill>
                  <a:sysClr val="windowText" lastClr="000000"/>
                </a:solidFill>
              </a:rPr>
              <a:t>Pop privada de liberdade</a:t>
            </a:r>
          </a:p>
          <a:p>
            <a:pPr marL="342900" indent="-342900">
              <a:buAutoNum type="arabicPeriod"/>
              <a:defRPr/>
            </a:pPr>
            <a:r>
              <a:rPr lang="pt-BR" sz="2800" b="1" dirty="0">
                <a:solidFill>
                  <a:sysClr val="windowText" lastClr="000000"/>
                </a:solidFill>
              </a:rPr>
              <a:t>Luto</a:t>
            </a:r>
          </a:p>
          <a:p>
            <a:pPr eaLnBrk="1" hangingPunct="1">
              <a:defRPr/>
            </a:pPr>
            <a:endParaRPr lang="pt-BR" sz="2800" b="1" dirty="0">
              <a:solidFill>
                <a:sysClr val="windowText" lastClr="000000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pt-BR" sz="2800" b="1" dirty="0">
                <a:solidFill>
                  <a:sysClr val="windowText" lastClr="000000"/>
                </a:solidFill>
              </a:rPr>
              <a:t>Saúde mental na pandemia*</a:t>
            </a:r>
          </a:p>
          <a:p>
            <a:pPr marL="342900" indent="-342900">
              <a:buAutoNum type="arabicPeriod"/>
              <a:defRPr/>
            </a:pPr>
            <a:r>
              <a:rPr lang="pt-BR" sz="2800" b="1" dirty="0">
                <a:solidFill>
                  <a:sysClr val="windowText" lastClr="000000"/>
                </a:solidFill>
              </a:rPr>
              <a:t>Profissionais de Saúde*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2E87BB3-59F1-4DED-920B-D2EF07839DD3}"/>
              </a:ext>
            </a:extLst>
          </p:cNvPr>
          <p:cNvSpPr/>
          <p:nvPr/>
        </p:nvSpPr>
        <p:spPr>
          <a:xfrm>
            <a:off x="1524000" y="355601"/>
            <a:ext cx="9144000" cy="100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4000" dirty="0">
                <a:solidFill>
                  <a:sysClr val="windowText" lastClr="000000"/>
                </a:solidFill>
              </a:rPr>
              <a:t>PODCASTS</a:t>
            </a:r>
            <a:endParaRPr lang="pt-BR" sz="4000" dirty="0">
              <a:solidFill>
                <a:sysClr val="windowText" lastClr="00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159D18-CCCA-492D-957F-454926CE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19" b="37400"/>
          <a:stretch/>
        </p:blipFill>
        <p:spPr>
          <a:xfrm>
            <a:off x="6084440" y="1544263"/>
            <a:ext cx="4384545" cy="483510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C40906-7105-43BA-8764-06E2D399A7C8}"/>
              </a:ext>
            </a:extLst>
          </p:cNvPr>
          <p:cNvSpPr txBox="1"/>
          <p:nvPr/>
        </p:nvSpPr>
        <p:spPr>
          <a:xfrm>
            <a:off x="1950052" y="1533106"/>
            <a:ext cx="4001933" cy="7078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chemeClr val="bg1"/>
                </a:solidFill>
              </a:rPr>
              <a:t>Podcasts com as questões e dúvidas mais pedidas: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038E3E-90A3-624B-9FEB-9EC91AB6A222}"/>
              </a:ext>
            </a:extLst>
          </p:cNvPr>
          <p:cNvSpPr txBox="1"/>
          <p:nvPr/>
        </p:nvSpPr>
        <p:spPr>
          <a:xfrm>
            <a:off x="6240017" y="6315824"/>
            <a:ext cx="3312368" cy="37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* CORONAFATOS</a:t>
            </a:r>
          </a:p>
        </p:txBody>
      </p:sp>
    </p:spTree>
    <p:extLst>
      <p:ext uri="{BB962C8B-B14F-4D97-AF65-F5344CB8AC3E}">
        <p14:creationId xmlns:p14="http://schemas.microsoft.com/office/powerpoint/2010/main" val="236778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54B45A2-D165-4B48-A8CA-7D8E339DB58F}"/>
              </a:ext>
            </a:extLst>
          </p:cNvPr>
          <p:cNvSpPr/>
          <p:nvPr/>
        </p:nvSpPr>
        <p:spPr>
          <a:xfrm>
            <a:off x="1524000" y="117006"/>
            <a:ext cx="9144000" cy="10077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sz="3600" dirty="0">
                <a:solidFill>
                  <a:schemeClr val="tx1"/>
                </a:solidFill>
              </a:rPr>
              <a:t>CRIAÇÃO DO PERFIL DO CEPEDES NO INSTAGRAM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B9E1E02-4451-4644-9D4C-307DF1AE35EC}"/>
              </a:ext>
            </a:extLst>
          </p:cNvPr>
          <p:cNvSpPr/>
          <p:nvPr/>
        </p:nvSpPr>
        <p:spPr>
          <a:xfrm>
            <a:off x="2963069" y="1484783"/>
            <a:ext cx="6265863" cy="8637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altLang="pt-BR" b="1" dirty="0"/>
              <a:t>7.171 SEGUIDORES NO INSTAGRAM</a:t>
            </a:r>
          </a:p>
          <a:p>
            <a:pPr algn="ctr" eaLnBrk="1" hangingPunct="1">
              <a:defRPr/>
            </a:pPr>
            <a:r>
              <a:rPr lang="pt-BR" altLang="pt-BR" b="1" dirty="0"/>
              <a:t>1  Drive/biblioteca disponível com DEZENAS DE DOCUMENTOS DE LIVRE ACESSO para os profissionais de saúde</a:t>
            </a:r>
            <a:endParaRPr lang="pt-BR" b="1" dirty="0"/>
          </a:p>
        </p:txBody>
      </p:sp>
      <p:pic>
        <p:nvPicPr>
          <p:cNvPr id="11268" name="Imagem 2">
            <a:extLst>
              <a:ext uri="{FF2B5EF4-FFF2-40B4-BE49-F238E27FC236}">
                <a16:creationId xmlns:a16="http://schemas.microsoft.com/office/drawing/2014/main" id="{11B63BFB-7172-4ABF-A229-1C66AFE88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t="8515" r="15603" b="4968"/>
          <a:stretch/>
        </p:blipFill>
        <p:spPr bwMode="auto">
          <a:xfrm>
            <a:off x="2958015" y="2924944"/>
            <a:ext cx="626586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0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62ACB0A-CBA6-4BD6-A1D8-39186D4F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4905043" cy="195684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>
              <a:defRPr/>
            </a:pPr>
            <a:r>
              <a:rPr lang="pt-BR" sz="4600" b="1" dirty="0"/>
              <a:t>AS ESTRATÉGIAS E SEUS LIMITES: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Espaço Reservado para Conteúdo 2">
            <a:extLst>
              <a:ext uri="{FF2B5EF4-FFF2-40B4-BE49-F238E27FC236}">
                <a16:creationId xmlns:a16="http://schemas.microsoft.com/office/drawing/2014/main" id="{51FFE23D-2AAC-4518-88C2-7AD9D208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32" y="2748235"/>
            <a:ext cx="5455920" cy="33206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altLang="es-MX" sz="9200" dirty="0"/>
              <a:t>• Incluir na FORMAÇÃO dos Profissionais e equipes a GIRD</a:t>
            </a:r>
          </a:p>
          <a:p>
            <a:pPr marL="0" indent="0">
              <a:buNone/>
            </a:pPr>
            <a:endParaRPr lang="pt-BR" altLang="es-MX" sz="9200" b="1" dirty="0"/>
          </a:p>
          <a:p>
            <a:r>
              <a:rPr lang="pt-BR" altLang="es-MX" sz="9200" b="1" dirty="0"/>
              <a:t>ações compartilhadas de cuidado</a:t>
            </a:r>
            <a:r>
              <a:rPr lang="pt-BR" altLang="es-MX" sz="9200" dirty="0"/>
              <a:t>, evocando a sensação de pertença social </a:t>
            </a:r>
          </a:p>
          <a:p>
            <a:pPr marL="0" indent="0">
              <a:buNone/>
            </a:pPr>
            <a:endParaRPr lang="pt-BR" altLang="es-MX" sz="9200" dirty="0"/>
          </a:p>
          <a:p>
            <a:pPr marL="0" indent="0">
              <a:buNone/>
            </a:pPr>
            <a:r>
              <a:rPr lang="pt-BR" altLang="es-MX" sz="9200" b="1" dirty="0"/>
              <a:t>• Reenquadramento de planos e estratégias de vida</a:t>
            </a:r>
            <a:r>
              <a:rPr lang="pt-BR" altLang="es-MX" sz="9200" dirty="0"/>
              <a:t>, de forma a seguir produzindo planos de forma adaptada às condições associadas a pandemia; </a:t>
            </a:r>
          </a:p>
          <a:p>
            <a:pPr marL="0" indent="0">
              <a:buNone/>
            </a:pPr>
            <a:endParaRPr lang="pt-BR" altLang="es-MX" sz="9200" dirty="0"/>
          </a:p>
          <a:p>
            <a:r>
              <a:rPr lang="pt-BR" altLang="es-MX" sz="9200" dirty="0"/>
              <a:t>Suporte psicossocial </a:t>
            </a:r>
            <a:r>
              <a:rPr lang="pt-BR" altLang="es-MX" sz="9200" b="1" dirty="0"/>
              <a:t>que extrapole o cuidado individual</a:t>
            </a:r>
          </a:p>
          <a:p>
            <a:pPr marL="0" indent="0">
              <a:buNone/>
            </a:pPr>
            <a:r>
              <a:rPr lang="pt-BR" altLang="es-MX" sz="1200" dirty="0"/>
              <a:t> </a:t>
            </a:r>
            <a:endParaRPr lang="es-MX" altLang="es-MX" sz="1200" dirty="0"/>
          </a:p>
        </p:txBody>
      </p:sp>
      <p:pic>
        <p:nvPicPr>
          <p:cNvPr id="3" name="Imagem 2" descr="Pessoa de óculos e chapéu&#10;&#10;Descrição gerada automaticamente">
            <a:extLst>
              <a:ext uri="{FF2B5EF4-FFF2-40B4-BE49-F238E27FC236}">
                <a16:creationId xmlns:a16="http://schemas.microsoft.com/office/drawing/2014/main" id="{6FBCCBC2-6D8E-4EE5-9815-A47BF325F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7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softEdge rad="3048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D7191D1-71B0-4309-923F-6F1C17D10F54}"/>
              </a:ext>
            </a:extLst>
          </p:cNvPr>
          <p:cNvSpPr/>
          <p:nvPr/>
        </p:nvSpPr>
        <p:spPr>
          <a:xfrm>
            <a:off x="841248" y="548640"/>
            <a:ext cx="3600860" cy="54315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brigada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8075C6-6A02-425C-A0C2-83808DF5CE9C}"/>
              </a:ext>
            </a:extLst>
          </p:cNvPr>
          <p:cNvSpPr/>
          <p:nvPr/>
        </p:nvSpPr>
        <p:spPr>
          <a:xfrm>
            <a:off x="3619627" y="3264408"/>
            <a:ext cx="8569325" cy="13668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pt-BR" sz="2000" b="1" dirty="0" err="1">
                <a:solidFill>
                  <a:schemeClr val="tx1"/>
                </a:solidFill>
              </a:rPr>
              <a:t>Profª</a:t>
            </a:r>
            <a:r>
              <a:rPr lang="pt-BR" sz="2000" b="1" dirty="0">
                <a:solidFill>
                  <a:schemeClr val="tx1"/>
                </a:solidFill>
              </a:rPr>
              <a:t> Débora Noal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ohumanodomundo@gmail.com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55584D6-0F4C-4F6C-9EE3-2331EBA13608}"/>
              </a:ext>
            </a:extLst>
          </p:cNvPr>
          <p:cNvSpPr/>
          <p:nvPr/>
        </p:nvSpPr>
        <p:spPr>
          <a:xfrm>
            <a:off x="1831975" y="260351"/>
            <a:ext cx="8567738" cy="10080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REAÇÕES ESPERADAS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EBAF36D-9925-4160-AEEC-951D7DC9AB7E}"/>
              </a:ext>
            </a:extLst>
          </p:cNvPr>
          <p:cNvSpPr/>
          <p:nvPr/>
        </p:nvSpPr>
        <p:spPr>
          <a:xfrm>
            <a:off x="1487488" y="1946276"/>
            <a:ext cx="3079751" cy="49117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D768B4C-D135-482B-A81E-3975736C7A9F}"/>
              </a:ext>
            </a:extLst>
          </p:cNvPr>
          <p:cNvSpPr/>
          <p:nvPr/>
        </p:nvSpPr>
        <p:spPr>
          <a:xfrm>
            <a:off x="4632325" y="1949451"/>
            <a:ext cx="2952750" cy="49117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130440C-BBBD-4E6C-B1B6-8BCEEAC64FFA}"/>
              </a:ext>
            </a:extLst>
          </p:cNvPr>
          <p:cNvSpPr/>
          <p:nvPr/>
        </p:nvSpPr>
        <p:spPr>
          <a:xfrm>
            <a:off x="7634288" y="1946276"/>
            <a:ext cx="3079750" cy="491172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A3B248E-81C9-4969-AFC3-C59BEEFB0ACD}"/>
              </a:ext>
            </a:extLst>
          </p:cNvPr>
          <p:cNvSpPr txBox="1"/>
          <p:nvPr/>
        </p:nvSpPr>
        <p:spPr>
          <a:xfrm>
            <a:off x="1631951" y="2092325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IMEDIATA</a:t>
            </a:r>
          </a:p>
        </p:txBody>
      </p:sp>
      <p:sp>
        <p:nvSpPr>
          <p:cNvPr id="3" name="Seta para a direita 2">
            <a:extLst>
              <a:ext uri="{FF2B5EF4-FFF2-40B4-BE49-F238E27FC236}">
                <a16:creationId xmlns:a16="http://schemas.microsoft.com/office/drawing/2014/main" id="{4247B059-2573-47CA-8844-7A8A6A829C26}"/>
              </a:ext>
            </a:extLst>
          </p:cNvPr>
          <p:cNvSpPr/>
          <p:nvPr/>
        </p:nvSpPr>
        <p:spPr>
          <a:xfrm>
            <a:off x="1524001" y="1557338"/>
            <a:ext cx="9180513" cy="63341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3675C7A-5A41-4E95-824A-0A699AB1EBDA}"/>
              </a:ext>
            </a:extLst>
          </p:cNvPr>
          <p:cNvSpPr txBox="1"/>
          <p:nvPr/>
        </p:nvSpPr>
        <p:spPr>
          <a:xfrm>
            <a:off x="1631951" y="1660525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72h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16E65CA-6576-409F-815D-925C6793542E}"/>
              </a:ext>
            </a:extLst>
          </p:cNvPr>
          <p:cNvSpPr txBox="1"/>
          <p:nvPr/>
        </p:nvSpPr>
        <p:spPr>
          <a:xfrm>
            <a:off x="4656139" y="1660525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DURANTE O EVENTO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257189A-068E-43D5-B98D-553766389E60}"/>
              </a:ext>
            </a:extLst>
          </p:cNvPr>
          <p:cNvSpPr txBox="1"/>
          <p:nvPr/>
        </p:nvSpPr>
        <p:spPr>
          <a:xfrm>
            <a:off x="7608889" y="1668463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APÓS O EVENTO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923C58-7F20-4ED9-BB8C-EA64EBC07D59}"/>
              </a:ext>
            </a:extLst>
          </p:cNvPr>
          <p:cNvSpPr txBox="1"/>
          <p:nvPr/>
        </p:nvSpPr>
        <p:spPr>
          <a:xfrm>
            <a:off x="4656139" y="2092325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PÓS IMEDIATA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15CC01-E0F4-41DE-BBBB-D172435F82EC}"/>
              </a:ext>
            </a:extLst>
          </p:cNvPr>
          <p:cNvSpPr txBox="1"/>
          <p:nvPr/>
        </p:nvSpPr>
        <p:spPr>
          <a:xfrm>
            <a:off x="7680326" y="2060575"/>
            <a:ext cx="287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CRÔNICA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FDEEF0D-F2C7-4A80-B415-0B3E1D527360}"/>
              </a:ext>
            </a:extLst>
          </p:cNvPr>
          <p:cNvSpPr txBox="1"/>
          <p:nvPr/>
        </p:nvSpPr>
        <p:spPr>
          <a:xfrm>
            <a:off x="1631951" y="2452689"/>
            <a:ext cx="2879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AGUDA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3143D3B-21E5-492F-9CD6-E08BCB9E5D4A}"/>
              </a:ext>
            </a:extLst>
          </p:cNvPr>
          <p:cNvSpPr txBox="1"/>
          <p:nvPr/>
        </p:nvSpPr>
        <p:spPr>
          <a:xfrm>
            <a:off x="4656139" y="2452689"/>
            <a:ext cx="2879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ASSIMILAÇÃO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DE5CF7-23B3-4E98-BA0A-DA567E1A160A}"/>
              </a:ext>
            </a:extLst>
          </p:cNvPr>
          <p:cNvSpPr txBox="1"/>
          <p:nvPr/>
        </p:nvSpPr>
        <p:spPr>
          <a:xfrm>
            <a:off x="7680326" y="2420939"/>
            <a:ext cx="28797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PÓS POTENCIAL TRAUMA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FC90E185-441F-4230-9CFF-77628948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2760664"/>
            <a:ext cx="2808288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Stress normal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Reação imediata de alarme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Reações fisiológicos, motoras e cognitivas: taquicardia, sudorese, hiperatividade, aflição, agressividade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Agitação desordenada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Fuga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Pânico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Crise Emocional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Incapacidade de reagir, paralisia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7E8BC71-1D27-41DA-8FA1-467236850719}"/>
              </a:ext>
            </a:extLst>
          </p:cNvPr>
          <p:cNvSpPr/>
          <p:nvPr/>
        </p:nvSpPr>
        <p:spPr>
          <a:xfrm>
            <a:off x="7697789" y="2765426"/>
            <a:ext cx="2790825" cy="3908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Stress Pós-traumático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Reviver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Evitar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Atividade neurovegetativa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Problemas associados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Ansiedade e depressão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Transtorno de comportamento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Transtornos somáticos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Transtorno psicótico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PSTD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5487DC39-8FD2-4C4F-A475-C095F2D15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764" y="2827339"/>
            <a:ext cx="28098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Stress agudo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Reviver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Evitar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Reação ansiosa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Sintoma de dissociação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Paralisia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Problemas gastrointestinais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Alterações do sono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 a imagem de origem">
            <a:extLst>
              <a:ext uri="{FF2B5EF4-FFF2-40B4-BE49-F238E27FC236}">
                <a16:creationId xmlns:a16="http://schemas.microsoft.com/office/drawing/2014/main" id="{28C21CEC-A07D-4AC1-AF66-C71FAB6D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40C0A3-643F-4CBF-B1EE-F91051FC6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986" y="2459421"/>
            <a:ext cx="4946694" cy="3969954"/>
          </a:xfrm>
          <a:solidFill>
            <a:schemeClr val="accent2">
              <a:lumMod val="75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AAB45"/>
              </a:buClr>
              <a:buNone/>
              <a:defRPr/>
            </a:pPr>
            <a:endParaRPr lang="pt-BR" sz="17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AAB45"/>
              </a:buClr>
              <a:buNone/>
              <a:defRPr/>
            </a:pPr>
            <a:endParaRPr lang="pt-BR" sz="2500" dirty="0"/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AAB45"/>
              </a:buClr>
              <a:buNone/>
              <a:defRPr/>
            </a:pPr>
            <a:r>
              <a:rPr lang="pt-BR" sz="3500" dirty="0"/>
              <a:t>Entre </a:t>
            </a:r>
            <a:r>
              <a:rPr lang="pt-BR" sz="3500" b="1" dirty="0"/>
              <a:t>um terço </a:t>
            </a:r>
            <a:r>
              <a:rPr lang="pt-BR" sz="3500" dirty="0"/>
              <a:t>e </a:t>
            </a:r>
            <a:r>
              <a:rPr lang="pt-BR" sz="3500" b="1" dirty="0"/>
              <a:t>metade</a:t>
            </a:r>
            <a:r>
              <a:rPr lang="pt-BR" sz="3500" dirty="0"/>
              <a:t> da população </a:t>
            </a:r>
            <a:r>
              <a:rPr lang="pt-BR" sz="3500" b="1" dirty="0"/>
              <a:t>pode</a:t>
            </a:r>
            <a:r>
              <a:rPr lang="pt-BR" sz="3500" dirty="0"/>
              <a:t> vir a sofrer alguma manifestação psicopatológica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EAAB45"/>
              </a:buClr>
              <a:buNone/>
              <a:defRPr/>
            </a:pPr>
            <a:endParaRPr lang="pt-BR" sz="17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9C135A3-52C2-4E42-9A32-0408FCCDBE2A}"/>
              </a:ext>
            </a:extLst>
          </p:cNvPr>
          <p:cNvSpPr/>
          <p:nvPr/>
        </p:nvSpPr>
        <p:spPr>
          <a:xfrm>
            <a:off x="3541986" y="868555"/>
            <a:ext cx="4946694" cy="1150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spcAft>
                <a:spcPts val="600"/>
              </a:spcAft>
              <a:defRPr/>
            </a:pPr>
            <a:endParaRPr lang="pt-BR" altLang="pt-BR" sz="2100" b="1" dirty="0">
              <a:solidFill>
                <a:prstClr val="white"/>
              </a:solidFill>
              <a:latin typeface="Century Gothic" panose="020B0502020202020204"/>
            </a:endParaRPr>
          </a:p>
          <a:p>
            <a:pPr algn="ctr" defTabSz="457200">
              <a:spcAft>
                <a:spcPts val="600"/>
              </a:spcAft>
              <a:defRPr/>
            </a:pPr>
            <a:r>
              <a:rPr lang="pt-BR" altLang="pt-BR" sz="2100" b="1" dirty="0">
                <a:solidFill>
                  <a:prstClr val="white"/>
                </a:solidFill>
                <a:latin typeface="Century Gothic" panose="020B0502020202020204"/>
              </a:rPr>
              <a:t>A COVID-19 E SEUS</a:t>
            </a:r>
            <a:br>
              <a:rPr lang="pt-BR" altLang="pt-BR" sz="2100" b="1" dirty="0">
                <a:solidFill>
                  <a:prstClr val="white"/>
                </a:solidFill>
                <a:latin typeface="Century Gothic" panose="020B0502020202020204"/>
              </a:rPr>
            </a:br>
            <a:r>
              <a:rPr lang="pt-BR" altLang="pt-BR" sz="2100" b="1" dirty="0">
                <a:solidFill>
                  <a:prstClr val="white"/>
                </a:solidFill>
                <a:latin typeface="Century Gothic" panose="020B0502020202020204"/>
              </a:rPr>
              <a:t>IMPACTOS NA SAÚDE MENTAL</a:t>
            </a:r>
          </a:p>
          <a:p>
            <a:pPr algn="ctr" defTabSz="457200">
              <a:spcAft>
                <a:spcPts val="600"/>
              </a:spcAft>
              <a:defRPr/>
            </a:pPr>
            <a:endParaRPr lang="pt-BR" sz="21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 a imagem de origem">
            <a:extLst>
              <a:ext uri="{FF2B5EF4-FFF2-40B4-BE49-F238E27FC236}">
                <a16:creationId xmlns:a16="http://schemas.microsoft.com/office/drawing/2014/main" id="{AA6E3DD7-0335-403B-BBD8-3198C457F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38" y="0"/>
            <a:ext cx="4939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tângulo 1">
            <a:extLst>
              <a:ext uri="{FF2B5EF4-FFF2-40B4-BE49-F238E27FC236}">
                <a16:creationId xmlns:a16="http://schemas.microsoft.com/office/drawing/2014/main" id="{EE455247-DDF7-48AE-A371-B7972A704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365125"/>
            <a:ext cx="4774034" cy="119522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pt-BR" sz="4400" b="1" dirty="0">
                <a:latin typeface="+mj-lt"/>
                <a:ea typeface="+mj-ea"/>
                <a:cs typeface="+mj-cs"/>
              </a:rPr>
              <a:t>DESAFIOS</a:t>
            </a:r>
            <a:endParaRPr lang="en-US" altLang="pt-BR" sz="4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894E607-420C-4A5B-91BD-011EEE1155A2}"/>
              </a:ext>
            </a:extLst>
          </p:cNvPr>
          <p:cNvSpPr txBox="1"/>
          <p:nvPr/>
        </p:nvSpPr>
        <p:spPr>
          <a:xfrm>
            <a:off x="9606036" y="6657945"/>
            <a:ext cx="25859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3" tooltip="https://www.informasus.ufscar.br/saude-mental-e-covid-19-as-dimensoes-psicossociais-da-pandem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CA" sz="700">
                <a:solidFill>
                  <a:srgbClr val="FFFFFF"/>
                </a:solidFill>
              </a:rPr>
              <a:t> de Autor Desconhecido está licenciado em </a:t>
            </a:r>
            <a:r>
              <a:rPr lang="en-CA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CA" sz="700">
              <a:solidFill>
                <a:srgbClr val="FFFFFF"/>
              </a:solidFill>
            </a:endParaRPr>
          </a:p>
        </p:txBody>
      </p:sp>
      <p:graphicFrame>
        <p:nvGraphicFramePr>
          <p:cNvPr id="22536" name="Rectangle 3">
            <a:extLst>
              <a:ext uri="{FF2B5EF4-FFF2-40B4-BE49-F238E27FC236}">
                <a16:creationId xmlns:a16="http://schemas.microsoft.com/office/drawing/2014/main" id="{53061800-D989-47AC-8949-B89BAF964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543256"/>
              </p:ext>
            </p:extLst>
          </p:nvPr>
        </p:nvGraphicFramePr>
        <p:xfrm>
          <a:off x="838200" y="2219785"/>
          <a:ext cx="4619621" cy="395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DE6D1C08-62F2-4255-A8E6-A9A3F90AEFC2}"/>
              </a:ext>
            </a:extLst>
          </p:cNvPr>
          <p:cNvSpPr txBox="1"/>
          <p:nvPr/>
        </p:nvSpPr>
        <p:spPr>
          <a:xfrm>
            <a:off x="761261" y="1669595"/>
            <a:ext cx="2386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Segurança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prevenção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pessoal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7160E9-8F74-4ABA-8409-CED2524400F5}"/>
              </a:ext>
            </a:extLst>
          </p:cNvPr>
          <p:cNvSpPr txBox="1"/>
          <p:nvPr/>
        </p:nvSpPr>
        <p:spPr>
          <a:xfrm>
            <a:off x="761261" y="2542950"/>
            <a:ext cx="5668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Ser/Sentirse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indispensável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 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EA93BE-0617-42BB-8FCB-024D93037536}"/>
              </a:ext>
            </a:extLst>
          </p:cNvPr>
          <p:cNvSpPr txBox="1"/>
          <p:nvPr/>
        </p:nvSpPr>
        <p:spPr>
          <a:xfrm>
            <a:off x="3224949" y="1750345"/>
            <a:ext cx="25593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b="1" dirty="0" err="1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Ausência</a:t>
            </a:r>
            <a:r>
              <a:rPr lang="es-ES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 de Políticas de </a:t>
            </a:r>
            <a:r>
              <a:rPr lang="es-ES" b="1" dirty="0" err="1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Proteção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94F3CB-041D-477A-BFD8-8D2EC4B82C49}"/>
              </a:ext>
            </a:extLst>
          </p:cNvPr>
          <p:cNvSpPr txBox="1"/>
          <p:nvPr/>
        </p:nvSpPr>
        <p:spPr>
          <a:xfrm>
            <a:off x="3703811" y="2535175"/>
            <a:ext cx="178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C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ulpa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Título 1">
            <a:extLst>
              <a:ext uri="{FF2B5EF4-FFF2-40B4-BE49-F238E27FC236}">
                <a16:creationId xmlns:a16="http://schemas.microsoft.com/office/drawing/2014/main" id="{73C10992-3A7E-4C81-AF61-EEE2176F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s-MX" sz="4200" b="1"/>
              <a:t>FATORES QUE INFLUENCIAM POSITIVAMENTE:</a:t>
            </a:r>
            <a:endParaRPr lang="en-US" altLang="en-US" sz="4200" b="1"/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406AAFB-436A-45E5-987F-A54B754949C4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defRPr/>
            </a:pPr>
            <a:endParaRPr lang="en-US" altLang="es-MX" sz="1700" dirty="0"/>
          </a:p>
          <a:p>
            <a:pPr>
              <a:buClr>
                <a:schemeClr val="accent1"/>
              </a:buClr>
              <a:defRPr/>
            </a:pPr>
            <a:endParaRPr lang="en-US" altLang="es-MX" sz="1700" dirty="0"/>
          </a:p>
          <a:p>
            <a:pPr>
              <a:buClr>
                <a:schemeClr val="accent1"/>
              </a:buClr>
              <a:defRPr/>
            </a:pPr>
            <a:r>
              <a:rPr lang="en-US" altLang="es-MX" sz="1700" dirty="0"/>
              <a:t>HAVER UMA POLITICA DE CUIDADO, PROTEÇAO E SEGURANÇA AMPLO</a:t>
            </a:r>
          </a:p>
          <a:p>
            <a:pPr>
              <a:buClr>
                <a:schemeClr val="accent1"/>
              </a:buClr>
              <a:defRPr/>
            </a:pPr>
            <a:r>
              <a:rPr lang="en-US" altLang="es-MX" sz="1700" dirty="0" err="1"/>
              <a:t>Solidariedade</a:t>
            </a:r>
            <a:endParaRPr lang="en-US" altLang="es-MX" sz="1700" dirty="0"/>
          </a:p>
          <a:p>
            <a:pPr>
              <a:buClr>
                <a:schemeClr val="accent1"/>
              </a:buClr>
              <a:defRPr/>
            </a:pPr>
            <a:r>
              <a:rPr lang="en-US" altLang="es-MX" sz="1700" dirty="0" err="1"/>
              <a:t>Empatia</a:t>
            </a:r>
            <a:r>
              <a:rPr lang="en-US" altLang="es-MX" sz="1700" dirty="0"/>
              <a:t> </a:t>
            </a:r>
          </a:p>
          <a:p>
            <a:pPr>
              <a:buClr>
                <a:schemeClr val="accent1"/>
              </a:buClr>
              <a:defRPr/>
            </a:pPr>
            <a:r>
              <a:rPr lang="en-US" altLang="es-MX" sz="1700" dirty="0" err="1"/>
              <a:t>Sensação</a:t>
            </a:r>
            <a:r>
              <a:rPr lang="en-US" altLang="es-MX" sz="1700" dirty="0"/>
              <a:t> de </a:t>
            </a:r>
            <a:r>
              <a:rPr lang="en-US" altLang="es-MX" sz="1700" dirty="0" err="1"/>
              <a:t>pertença</a:t>
            </a:r>
            <a:endParaRPr lang="en-US" altLang="es-MX" sz="1700" dirty="0"/>
          </a:p>
          <a:p>
            <a:pPr>
              <a:buClr>
                <a:schemeClr val="accent1"/>
              </a:buClr>
              <a:defRPr/>
            </a:pPr>
            <a:r>
              <a:rPr lang="en-US" altLang="es-MX" sz="1700" dirty="0" err="1"/>
              <a:t>Comunicação</a:t>
            </a:r>
            <a:endParaRPr lang="en-US" altLang="es-MX" sz="1700" dirty="0"/>
          </a:p>
          <a:p>
            <a:pPr>
              <a:buClr>
                <a:schemeClr val="accent1"/>
              </a:buClr>
              <a:defRPr/>
            </a:pPr>
            <a:r>
              <a:rPr lang="en-US" altLang="es-MX" sz="1700" dirty="0" err="1"/>
              <a:t>Reenquadrar</a:t>
            </a:r>
            <a:r>
              <a:rPr lang="en-US" altLang="es-MX" sz="1700" dirty="0"/>
              <a:t> </a:t>
            </a:r>
            <a:r>
              <a:rPr lang="en-US" altLang="es-MX" sz="1700" dirty="0" err="1"/>
              <a:t>planos</a:t>
            </a:r>
            <a:endParaRPr lang="en-US" altLang="es-MX" sz="1700" dirty="0"/>
          </a:p>
          <a:p>
            <a:pPr>
              <a:buClr>
                <a:schemeClr val="accent1"/>
              </a:buClr>
              <a:defRPr/>
            </a:pPr>
            <a:r>
              <a:rPr lang="en-US" altLang="es-MX" sz="1700" dirty="0" err="1"/>
              <a:t>Trabalhar</a:t>
            </a:r>
            <a:r>
              <a:rPr lang="en-US" altLang="es-MX" sz="1700" dirty="0"/>
              <a:t> </a:t>
            </a:r>
            <a:r>
              <a:rPr lang="en-US" altLang="es-MX" sz="1700" dirty="0" err="1"/>
              <a:t>em</a:t>
            </a:r>
            <a:r>
              <a:rPr lang="en-US" altLang="es-MX" sz="1700" dirty="0"/>
              <a:t> rede</a:t>
            </a:r>
          </a:p>
          <a:p>
            <a:pPr>
              <a:buClr>
                <a:schemeClr val="accent1"/>
              </a:buClr>
              <a:defRPr/>
            </a:pPr>
            <a:endParaRPr lang="en-US" altLang="es-MX" sz="1700" dirty="0"/>
          </a:p>
          <a:p>
            <a:pPr>
              <a:buClr>
                <a:schemeClr val="accent1"/>
              </a:buClr>
              <a:defRPr/>
            </a:pPr>
            <a:endParaRPr lang="en-US" altLang="es-MX" sz="1700" dirty="0"/>
          </a:p>
          <a:p>
            <a:pPr marL="0">
              <a:buClr>
                <a:schemeClr val="accent1"/>
              </a:buClr>
              <a:defRPr/>
            </a:pPr>
            <a:endParaRPr lang="en-US" altLang="es-MX" sz="1700" dirty="0"/>
          </a:p>
        </p:txBody>
      </p:sp>
      <p:pic>
        <p:nvPicPr>
          <p:cNvPr id="3074" name="Picture 2" descr="Ver a imagem de origem">
            <a:extLst>
              <a:ext uri="{FF2B5EF4-FFF2-40B4-BE49-F238E27FC236}">
                <a16:creationId xmlns:a16="http://schemas.microsoft.com/office/drawing/2014/main" id="{B16DA5FA-E098-412B-8A51-5805335FC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2278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Ver a imagem de origem">
            <a:extLst>
              <a:ext uri="{FF2B5EF4-FFF2-40B4-BE49-F238E27FC236}">
                <a16:creationId xmlns:a16="http://schemas.microsoft.com/office/drawing/2014/main" id="{ECEB49DC-7400-49A6-92C2-15DF330A7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9091" r="22798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tângulo 1">
            <a:extLst>
              <a:ext uri="{FF2B5EF4-FFF2-40B4-BE49-F238E27FC236}">
                <a16:creationId xmlns:a16="http://schemas.microsoft.com/office/drawing/2014/main" id="{735171FF-1DC1-458C-A38C-3F9AFFA8E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094" y="2718054"/>
            <a:ext cx="555674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R="0" lvl="0" indent="-22860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pt-BR" sz="6000" b="1" i="0" u="none" strike="noStrike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cs typeface="+mn-cs"/>
              </a:rPr>
              <a:t>INICIATIVAS POSSÍVEIS</a:t>
            </a:r>
          </a:p>
        </p:txBody>
      </p:sp>
      <p:sp>
        <p:nvSpPr>
          <p:cNvPr id="19459" name="Retângulo 2">
            <a:extLst>
              <a:ext uri="{FF2B5EF4-FFF2-40B4-BE49-F238E27FC236}">
                <a16:creationId xmlns:a16="http://schemas.microsoft.com/office/drawing/2014/main" id="{D74D5032-1A9E-4FCC-B7A2-B1DACAE3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08061"/>
            <a:ext cx="5008901" cy="45719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pt-BR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23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3F0C61D-6C58-45CC-97C1-4BB50D129064}"/>
              </a:ext>
            </a:extLst>
          </p:cNvPr>
          <p:cNvSpPr/>
          <p:nvPr/>
        </p:nvSpPr>
        <p:spPr>
          <a:xfrm>
            <a:off x="1969771" y="892146"/>
            <a:ext cx="3991355" cy="137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ESTRATÉGIA DE ANCORAMENTO CIENTÍFICO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6A531EB-D8BB-4D42-897D-FA3E24763FE1}"/>
              </a:ext>
            </a:extLst>
          </p:cNvPr>
          <p:cNvSpPr/>
          <p:nvPr/>
        </p:nvSpPr>
        <p:spPr>
          <a:xfrm>
            <a:off x="1969771" y="2688020"/>
            <a:ext cx="3991355" cy="302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IASC, 2020</a:t>
            </a:r>
          </a:p>
        </p:txBody>
      </p:sp>
      <p:pic>
        <p:nvPicPr>
          <p:cNvPr id="6146" name="Espaço Reservado para Conteúdo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00A891E-C728-4A06-BE0D-3BC0ED3245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0" t="28612" r="14203" b="21202"/>
          <a:stretch>
            <a:fillRect/>
          </a:stretch>
        </p:blipFill>
        <p:spPr>
          <a:xfrm>
            <a:off x="4943872" y="1813808"/>
            <a:ext cx="5567426" cy="435149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DA0CBE5-D48A-864D-82CD-3D918B05F1BF}"/>
              </a:ext>
            </a:extLst>
          </p:cNvPr>
          <p:cNvSpPr/>
          <p:nvPr/>
        </p:nvSpPr>
        <p:spPr>
          <a:xfrm>
            <a:off x="4943873" y="1870352"/>
            <a:ext cx="951287" cy="33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32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>
            <a:extLst>
              <a:ext uri="{FF2B5EF4-FFF2-40B4-BE49-F238E27FC236}">
                <a16:creationId xmlns:a16="http://schemas.microsoft.com/office/drawing/2014/main" id="{59EA1A15-C09F-4A12-8F55-F174B7C0A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2062163"/>
            <a:ext cx="6781800" cy="3363912"/>
          </a:xfrm>
          <a:prstGeom prst="triangle">
            <a:avLst>
              <a:gd name="adj" fmla="val 4999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1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Line 5">
            <a:extLst>
              <a:ext uri="{FF2B5EF4-FFF2-40B4-BE49-F238E27FC236}">
                <a16:creationId xmlns:a16="http://schemas.microsoft.com/office/drawing/2014/main" id="{77486C81-FC34-4A85-93B1-E5D3280F7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4160838"/>
            <a:ext cx="2500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Line 7">
            <a:extLst>
              <a:ext uri="{FF2B5EF4-FFF2-40B4-BE49-F238E27FC236}">
                <a16:creationId xmlns:a16="http://schemas.microsoft.com/office/drawing/2014/main" id="{BE772EA8-8F92-43A5-B9EC-E4C54E53E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0738" y="4924425"/>
            <a:ext cx="4862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DDB5BE95-0467-41C6-93F0-D7542586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6" y="5016501"/>
            <a:ext cx="35909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2" tIns="40409" rIns="82262" bIns="40409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pt-BR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Biossegurança e Comunicação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DB2AE17E-E21A-49F3-9402-07F83D82C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4240213"/>
            <a:ext cx="55324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62" tIns="40409" rIns="82262" bIns="40409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pt-BR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e difusão do conhecimento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pt-BR" sz="1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científico</a:t>
            </a:r>
          </a:p>
        </p:txBody>
      </p:sp>
      <p:sp>
        <p:nvSpPr>
          <p:cNvPr id="20492" name="Rectangle 12">
            <a:extLst>
              <a:ext uri="{FF2B5EF4-FFF2-40B4-BE49-F238E27FC236}">
                <a16:creationId xmlns:a16="http://schemas.microsoft.com/office/drawing/2014/main" id="{BF1C6E2B-C8C5-4D11-AEB1-FBDDAD63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3568701"/>
            <a:ext cx="2413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2" tIns="40409" rIns="82262" bIns="40409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pt-B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Técnica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pt-BR" sz="1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(gestores e trabalhadores)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4039AAE-9C8B-4CB0-83EA-0F8541762898}"/>
              </a:ext>
            </a:extLst>
          </p:cNvPr>
          <p:cNvSpPr/>
          <p:nvPr/>
        </p:nvSpPr>
        <p:spPr>
          <a:xfrm>
            <a:off x="1524000" y="465138"/>
            <a:ext cx="9144000" cy="85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prstClr val="black"/>
                </a:solidFill>
                <a:latin typeface="Calibri"/>
                <a:cs typeface="Aharoni" pitchFamily="2" charset="-79"/>
              </a:rPr>
              <a:t>  ESTRATÉGIA ELABORADA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D26A8C3-E41B-43E0-B8B4-A54E8DBB2838}"/>
              </a:ext>
            </a:extLst>
          </p:cNvPr>
          <p:cNvSpPr txBox="1"/>
          <p:nvPr/>
        </p:nvSpPr>
        <p:spPr>
          <a:xfrm>
            <a:off x="1810170" y="1633275"/>
            <a:ext cx="7705725" cy="42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82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NÍVEIS DE SUPORTE</a:t>
            </a:r>
            <a:endParaRPr lang="pt-BR" sz="2182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72A251A4-5C0C-4459-A4F8-46E6584E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008" y="4985723"/>
            <a:ext cx="5207878" cy="69716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2262" tIns="40409" rIns="82262" bIns="40409">
            <a:spAutoFit/>
          </a:bodyPr>
          <a:lstStyle/>
          <a:p>
            <a:pPr algn="ctr" defTabSz="6927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2000" dirty="0" err="1">
                <a:solidFill>
                  <a:prstClr val="black"/>
                </a:solidFill>
                <a:latin typeface="Calibri"/>
              </a:rPr>
              <a:t>Disseminação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/</a:t>
            </a:r>
            <a:r>
              <a:rPr lang="fr-BE" sz="2000" dirty="0" err="1">
                <a:solidFill>
                  <a:prstClr val="black"/>
                </a:solidFill>
                <a:latin typeface="Calibri"/>
              </a:rPr>
              <a:t>Translaçao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 do </a:t>
            </a:r>
            <a:r>
              <a:rPr lang="fr-BE" sz="2000" dirty="0" err="1">
                <a:solidFill>
                  <a:prstClr val="black"/>
                </a:solidFill>
                <a:latin typeface="Calibri"/>
              </a:rPr>
              <a:t>conhecimento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fr-BE" sz="2000" dirty="0" err="1">
                <a:solidFill>
                  <a:prstClr val="black"/>
                </a:solidFill>
                <a:latin typeface="Calibri"/>
              </a:rPr>
              <a:t>Videos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2000" dirty="0" err="1">
                <a:solidFill>
                  <a:prstClr val="black"/>
                </a:solidFill>
                <a:latin typeface="Calibri"/>
              </a:rPr>
              <a:t>Curtos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fr-BE" sz="2000" dirty="0" err="1">
                <a:solidFill>
                  <a:prstClr val="black"/>
                </a:solidFill>
                <a:latin typeface="Calibri"/>
              </a:rPr>
              <a:t>conexão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fr-BE" sz="2000" dirty="0" err="1">
                <a:solidFill>
                  <a:prstClr val="black"/>
                </a:solidFill>
                <a:latin typeface="Calibri"/>
              </a:rPr>
              <a:t>preparar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 REDE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0636CA38-F7CB-4D94-8D63-C3A3F3976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272" y="4130676"/>
            <a:ext cx="4431495" cy="77410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2262" tIns="40409" rIns="82262" bIns="40409">
            <a:spAutoFit/>
          </a:bodyPr>
          <a:lstStyle/>
          <a:p>
            <a:pPr algn="ctr" defTabSz="6927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500" dirty="0">
              <a:solidFill>
                <a:prstClr val="black"/>
              </a:solidFill>
              <a:latin typeface="Calibri"/>
            </a:endParaRPr>
          </a:p>
          <a:p>
            <a:pPr algn="ctr" defTabSz="6927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500" dirty="0" err="1">
                <a:solidFill>
                  <a:prstClr val="black"/>
                </a:solidFill>
                <a:latin typeface="Calibri"/>
              </a:rPr>
              <a:t>Pesquisa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orientada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às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políticas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públicas</a:t>
            </a:r>
            <a:endParaRPr lang="fr-BE" sz="1500" dirty="0">
              <a:solidFill>
                <a:prstClr val="black"/>
              </a:solidFill>
              <a:latin typeface="Calibri"/>
            </a:endParaRPr>
          </a:p>
          <a:p>
            <a:pPr algn="ctr" defTabSz="6927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 sz="1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eta para cima e para baixo 1">
            <a:extLst>
              <a:ext uri="{FF2B5EF4-FFF2-40B4-BE49-F238E27FC236}">
                <a16:creationId xmlns:a16="http://schemas.microsoft.com/office/drawing/2014/main" id="{802E7E0C-C2F3-4E82-8615-D9ED715FDF17}"/>
              </a:ext>
            </a:extLst>
          </p:cNvPr>
          <p:cNvSpPr/>
          <p:nvPr/>
        </p:nvSpPr>
        <p:spPr>
          <a:xfrm>
            <a:off x="8800570" y="2062163"/>
            <a:ext cx="1357322" cy="3363384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2D834E-0DB8-4580-B063-7A32EFF8544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70801" y="3463926"/>
            <a:ext cx="3363913" cy="315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455" b="1" dirty="0">
                <a:solidFill>
                  <a:prstClr val="black"/>
                </a:solidFill>
              </a:rPr>
              <a:t>CUIDADO COM OS CUIDADORES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33ED7A8E-4366-41A0-BE87-FC9EE0A01AE7}"/>
              </a:ext>
            </a:extLst>
          </p:cNvPr>
          <p:cNvCxnSpPr>
            <a:stCxn id="7170" idx="0"/>
          </p:cNvCxnSpPr>
          <p:nvPr/>
        </p:nvCxnSpPr>
        <p:spPr>
          <a:xfrm rot="5400000" flipH="1" flipV="1">
            <a:off x="7535864" y="268289"/>
            <a:ext cx="1587" cy="358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812651A-0F86-4BF7-957A-DBB96DA3907B}"/>
              </a:ext>
            </a:extLst>
          </p:cNvPr>
          <p:cNvCxnSpPr>
            <a:endCxn id="7170" idx="4"/>
          </p:cNvCxnSpPr>
          <p:nvPr/>
        </p:nvCxnSpPr>
        <p:spPr>
          <a:xfrm rot="5400000">
            <a:off x="9232900" y="5327650"/>
            <a:ext cx="0" cy="196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2">
            <a:extLst>
              <a:ext uri="{FF2B5EF4-FFF2-40B4-BE49-F238E27FC236}">
                <a16:creationId xmlns:a16="http://schemas.microsoft.com/office/drawing/2014/main" id="{6033AF65-2A93-429B-B7B3-4780C0DED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6164" y="2981326"/>
            <a:ext cx="18891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62" tIns="40409" rIns="82262" bIns="40409">
            <a:spAutoFit/>
          </a:bodyPr>
          <a:lstStyle>
            <a:lvl1pPr defTabSz="762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pt-BR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especializadas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0C752F1B-EBBB-4FAF-A45B-9BD2577B7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826" y="2878017"/>
            <a:ext cx="2015600" cy="54327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82262" tIns="40409" rIns="82262" bIns="40409">
            <a:spAutoFit/>
          </a:bodyPr>
          <a:lstStyle/>
          <a:p>
            <a:pPr algn="ctr" defTabSz="6927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500" dirty="0" err="1">
                <a:solidFill>
                  <a:prstClr val="black"/>
                </a:solidFill>
                <a:latin typeface="Calibri"/>
              </a:rPr>
              <a:t>Assistência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Atendimento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Online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79669583-5B46-4C10-BD07-AD8EBB99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3519050"/>
            <a:ext cx="3497263" cy="543272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82262" tIns="40409" rIns="82262" bIns="40409">
            <a:spAutoFit/>
          </a:bodyPr>
          <a:lstStyle/>
          <a:p>
            <a:pPr algn="ctr" defTabSz="69273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500" dirty="0" err="1">
                <a:solidFill>
                  <a:prstClr val="black"/>
                </a:solidFill>
                <a:latin typeface="Calibri"/>
              </a:rPr>
              <a:t>Suporte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Tencico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e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Formação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especializada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Doc.Técnicos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fr-BE" sz="1500" dirty="0" err="1">
                <a:solidFill>
                  <a:prstClr val="black"/>
                </a:solidFill>
                <a:latin typeface="Calibri"/>
              </a:rPr>
              <a:t>cursos</a:t>
            </a:r>
            <a:r>
              <a:rPr lang="fr-BE" sz="15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8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90" grpId="0"/>
      <p:bldP spid="20492" grpId="0"/>
      <p:bldP spid="3" grpId="0"/>
      <p:bldP spid="20" grpId="0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spaço Reservado para Conteúdo 4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7D6DC579-F677-468A-A75F-9B066AB1B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6" t="19724" r="5852" b="42091"/>
          <a:stretch>
            <a:fillRect/>
          </a:stretch>
        </p:blipFill>
        <p:spPr>
          <a:xfrm>
            <a:off x="5227639" y="4340225"/>
            <a:ext cx="3203575" cy="1536700"/>
          </a:xfrm>
        </p:spPr>
      </p:pic>
      <p:pic>
        <p:nvPicPr>
          <p:cNvPr id="10243" name="Imagem 6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89E532DF-23D3-4BBD-9E1B-0F0DA4D4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61549" r="68112" b="6950"/>
          <a:stretch>
            <a:fillRect/>
          </a:stretch>
        </p:blipFill>
        <p:spPr bwMode="auto">
          <a:xfrm>
            <a:off x="8516939" y="4344988"/>
            <a:ext cx="1538287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m 12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5BD8FF9E-1109-4168-9B7D-D19EA108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6400" r="67674" b="45972"/>
          <a:stretch>
            <a:fillRect/>
          </a:stretch>
        </p:blipFill>
        <p:spPr bwMode="auto">
          <a:xfrm>
            <a:off x="8486775" y="2451101"/>
            <a:ext cx="1524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m 15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B3F8A858-DC17-4CF5-87F9-404F8C41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9" t="26900" r="3539" b="33096"/>
          <a:stretch>
            <a:fillRect/>
          </a:stretch>
        </p:blipFill>
        <p:spPr bwMode="auto">
          <a:xfrm>
            <a:off x="2135188" y="4340225"/>
            <a:ext cx="314801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ADA5E169-A44D-4DB3-BFD1-32E96CC72F5A}"/>
              </a:ext>
            </a:extLst>
          </p:cNvPr>
          <p:cNvSpPr/>
          <p:nvPr/>
        </p:nvSpPr>
        <p:spPr>
          <a:xfrm>
            <a:off x="1776000" y="216000"/>
            <a:ext cx="8640000" cy="1080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latin typeface="Calibri"/>
              </a:rPr>
              <a:t>Translação conhecimento</a:t>
            </a:r>
          </a:p>
        </p:txBody>
      </p:sp>
      <p:pic>
        <p:nvPicPr>
          <p:cNvPr id="10247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64A71516-81E6-4346-8950-FF23EB2FB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4" t="17477" r="45274" b="10100"/>
          <a:stretch>
            <a:fillRect/>
          </a:stretch>
        </p:blipFill>
        <p:spPr bwMode="auto">
          <a:xfrm>
            <a:off x="2132014" y="2482851"/>
            <a:ext cx="1430337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Imagem 4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CACCDB6E-6451-4CC9-AD81-4D05D6BF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4307" r="41112" b="9052"/>
          <a:stretch>
            <a:fillRect/>
          </a:stretch>
        </p:blipFill>
        <p:spPr bwMode="auto">
          <a:xfrm>
            <a:off x="3702050" y="2457451"/>
            <a:ext cx="158115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Imagem 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7CF4FF77-F804-4A60-8746-308AC47C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7477" r="43701" b="8000"/>
          <a:stretch>
            <a:fillRect/>
          </a:stretch>
        </p:blipFill>
        <p:spPr bwMode="auto">
          <a:xfrm>
            <a:off x="5422901" y="2451100"/>
            <a:ext cx="1463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Imagem 8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id="{062EE1B9-9B19-42C1-8B5D-225BF113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7477" r="43701" b="6950"/>
          <a:stretch>
            <a:fillRect/>
          </a:stretch>
        </p:blipFill>
        <p:spPr bwMode="auto">
          <a:xfrm>
            <a:off x="6967539" y="2457451"/>
            <a:ext cx="14636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AA117848-BE78-42EE-B957-DD83FDBF1102}"/>
              </a:ext>
            </a:extLst>
          </p:cNvPr>
          <p:cNvSpPr/>
          <p:nvPr/>
        </p:nvSpPr>
        <p:spPr>
          <a:xfrm>
            <a:off x="3938639" y="1656558"/>
            <a:ext cx="3760737" cy="5111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b="1" dirty="0">
                <a:solidFill>
                  <a:prstClr val="white"/>
                </a:solidFill>
                <a:latin typeface="Calibri"/>
              </a:rPr>
              <a:t>DESENVOLVIDO: 20 CARTILHAS</a:t>
            </a:r>
            <a:endParaRPr lang="pt-BR" sz="2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04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F79F8A0-4B2B-436D-95DF-8FCBF1292F42}"/>
              </a:ext>
            </a:extLst>
          </p:cNvPr>
          <p:cNvSpPr/>
          <p:nvPr/>
        </p:nvSpPr>
        <p:spPr>
          <a:xfrm>
            <a:off x="6744072" y="2079113"/>
            <a:ext cx="3563938" cy="51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prstClr val="white"/>
                </a:solidFill>
                <a:latin typeface="Calibri"/>
              </a:rPr>
              <a:t>1 CURSO DE 2h com  52.000 VISUALIZAÇÕES</a:t>
            </a:r>
            <a:endParaRPr lang="pt-BR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315" name="Imagem 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C6CD8F15-571F-436C-B55D-B9BDABCA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4301" r="38188" b="9052"/>
          <a:stretch>
            <a:fillRect/>
          </a:stretch>
        </p:blipFill>
        <p:spPr bwMode="auto">
          <a:xfrm>
            <a:off x="1994812" y="1600358"/>
            <a:ext cx="25273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74950E3-0BF3-4FAC-A2DE-6AA12072DCCE}"/>
              </a:ext>
            </a:extLst>
          </p:cNvPr>
          <p:cNvSpPr/>
          <p:nvPr/>
        </p:nvSpPr>
        <p:spPr>
          <a:xfrm>
            <a:off x="1524000" y="355601"/>
            <a:ext cx="9144000" cy="1008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600" dirty="0">
                <a:solidFill>
                  <a:sysClr val="windowText" lastClr="000000"/>
                </a:solidFill>
                <a:latin typeface="Calibri"/>
              </a:rPr>
              <a:t>FORMAÇÃO</a:t>
            </a:r>
            <a:endParaRPr lang="pt-BR" sz="36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3317" name="Espaço Reservado para Conteúdo 11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42BB967D-D4EB-48E1-927C-AB525BF720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0" t="18134" r="46375" b="8681"/>
          <a:stretch>
            <a:fillRect/>
          </a:stretch>
        </p:blipFill>
        <p:spPr>
          <a:xfrm>
            <a:off x="1963373" y="4293096"/>
            <a:ext cx="2558739" cy="241383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837E3CB-C3BB-436D-9931-D15173DC32DE}"/>
              </a:ext>
            </a:extLst>
          </p:cNvPr>
          <p:cNvSpPr/>
          <p:nvPr/>
        </p:nvSpPr>
        <p:spPr>
          <a:xfrm>
            <a:off x="6859948" y="4328855"/>
            <a:ext cx="2627338" cy="511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b="1" dirty="0">
                <a:solidFill>
                  <a:prstClr val="white"/>
                </a:solidFill>
                <a:latin typeface="Calibri"/>
              </a:rPr>
              <a:t>1 CURSO DE 40h com 69.255 INSCRITOS</a:t>
            </a:r>
            <a:endParaRPr lang="pt-B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20300E-78AC-4AC6-BAAE-38A1A4602938}"/>
              </a:ext>
            </a:extLst>
          </p:cNvPr>
          <p:cNvSpPr txBox="1"/>
          <p:nvPr/>
        </p:nvSpPr>
        <p:spPr>
          <a:xfrm>
            <a:off x="5207533" y="4952600"/>
            <a:ext cx="4924716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Público-alvo: Profissionais da saúde e de áreas afins no campo da Saúde Mental e Atenção Psicossocial (SMAPS) que estejam trabalhando ou venham a trabalhar no atendimento SMAPS na COVID-19.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12BD97-8BAA-4191-AB0B-3346F215FC7F}"/>
              </a:ext>
            </a:extLst>
          </p:cNvPr>
          <p:cNvSpPr txBox="1"/>
          <p:nvPr/>
        </p:nvSpPr>
        <p:spPr>
          <a:xfrm>
            <a:off x="5450306" y="2689862"/>
            <a:ext cx="489327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sysClr val="windowText" lastClr="000000"/>
                </a:solidFill>
                <a:latin typeface="Calibri"/>
                <a:cs typeface="Arial" panose="020B0604020202020204" pitchFamily="34" charset="0"/>
              </a:rPr>
              <a:t>Publico Alvo: Profissionais de Saúde Mental e Atenção Psicossocial que desenvolvem atendimento Online</a:t>
            </a:r>
          </a:p>
        </p:txBody>
      </p:sp>
      <p:sp>
        <p:nvSpPr>
          <p:cNvPr id="3" name="Seta: Curva para Baixo 2">
            <a:extLst>
              <a:ext uri="{FF2B5EF4-FFF2-40B4-BE49-F238E27FC236}">
                <a16:creationId xmlns:a16="http://schemas.microsoft.com/office/drawing/2014/main" id="{D80B1948-2FB1-4B4E-87E9-2C113D3EEC14}"/>
              </a:ext>
            </a:extLst>
          </p:cNvPr>
          <p:cNvSpPr/>
          <p:nvPr/>
        </p:nvSpPr>
        <p:spPr>
          <a:xfrm>
            <a:off x="4224536" y="1412776"/>
            <a:ext cx="3673152" cy="603760"/>
          </a:xfrm>
          <a:prstGeom prst="curved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eta: Curva para Baixo 10">
            <a:extLst>
              <a:ext uri="{FF2B5EF4-FFF2-40B4-BE49-F238E27FC236}">
                <a16:creationId xmlns:a16="http://schemas.microsoft.com/office/drawing/2014/main" id="{01483AB2-C710-4814-82A2-E3D39BF3F02E}"/>
              </a:ext>
            </a:extLst>
          </p:cNvPr>
          <p:cNvSpPr/>
          <p:nvPr/>
        </p:nvSpPr>
        <p:spPr>
          <a:xfrm>
            <a:off x="4223792" y="3755103"/>
            <a:ext cx="3673152" cy="603760"/>
          </a:xfrm>
          <a:prstGeom prst="curved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1191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532</Words>
  <Application>Microsoft Office PowerPoint</Application>
  <PresentationFormat>Widescreen</PresentationFormat>
  <Paragraphs>125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Symbol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FATORES QUE INFLUENCIAM POSITIVAMENTE: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ESTRATÉGIAS E SEUS LIMITES: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Noal</dc:creator>
  <cp:lastModifiedBy>Antonio</cp:lastModifiedBy>
  <cp:revision>27</cp:revision>
  <dcterms:created xsi:type="dcterms:W3CDTF">2019-07-08T08:21:23Z</dcterms:created>
  <dcterms:modified xsi:type="dcterms:W3CDTF">2021-08-18T17:28:27Z</dcterms:modified>
</cp:coreProperties>
</file>